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ndada Bold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ndada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-464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openxmlformats.org/officeDocument/2006/relationships/image" Target="../media/image26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42.png"/><Relationship Id="rId4" Type="http://schemas.openxmlformats.org/officeDocument/2006/relationships/image" Target="../media/image26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26.sv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26.sv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54.png"/><Relationship Id="rId4" Type="http://schemas.openxmlformats.org/officeDocument/2006/relationships/image" Target="../media/image26.sv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8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58.png"/><Relationship Id="rId4" Type="http://schemas.openxmlformats.org/officeDocument/2006/relationships/image" Target="../media/image26.sv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8.png"/><Relationship Id="rId7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8.png"/><Relationship Id="rId7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8.png"/><Relationship Id="rId7" Type="http://schemas.openxmlformats.org/officeDocument/2006/relationships/image" Target="../media/image6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5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26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26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0600" y="-495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838" y="1609382"/>
            <a:ext cx="18254162" cy="7068237"/>
          </a:xfrm>
          <a:custGeom>
            <a:avLst/>
            <a:gdLst/>
            <a:ahLst/>
            <a:cxnLst/>
            <a:rect l="l" t="t" r="r" b="b"/>
            <a:pathLst>
              <a:path w="18254162" h="7068237">
                <a:moveTo>
                  <a:pt x="0" y="0"/>
                </a:moveTo>
                <a:lnTo>
                  <a:pt x="18254162" y="0"/>
                </a:lnTo>
                <a:lnTo>
                  <a:pt x="18254162" y="7068236"/>
                </a:lnTo>
                <a:lnTo>
                  <a:pt x="0" y="7068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01" r="-331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76134" y="3960435"/>
            <a:ext cx="15179791" cy="1956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2"/>
              </a:lnSpc>
            </a:pPr>
            <a:endParaRPr dirty="0"/>
          </a:p>
          <a:p>
            <a:pPr algn="ctr">
              <a:lnSpc>
                <a:spcPts val="3822"/>
              </a:lnSpc>
            </a:pPr>
            <a:r>
              <a:rPr lang="en-US" sz="4023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Job-shadowing </a:t>
            </a:r>
            <a:r>
              <a:rPr lang="en-US" sz="4023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în</a:t>
            </a:r>
            <a:r>
              <a:rPr lang="en-US" sz="4023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</a:t>
            </a:r>
            <a:r>
              <a:rPr lang="en-US" sz="4023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cadrul</a:t>
            </a:r>
            <a:r>
              <a:rPr lang="en-US" sz="4023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</a:t>
            </a:r>
            <a:r>
              <a:rPr lang="en-US" sz="4023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programului</a:t>
            </a:r>
            <a:r>
              <a:rPr lang="en-US" sz="4023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Erasmus+</a:t>
            </a:r>
          </a:p>
          <a:p>
            <a:pPr algn="ctr">
              <a:lnSpc>
                <a:spcPts val="3822"/>
              </a:lnSpc>
            </a:pPr>
            <a:endParaRPr lang="en-US" sz="4023" dirty="0">
              <a:solidFill>
                <a:srgbClr val="000000"/>
              </a:solidFill>
              <a:latin typeface="Andada Bold"/>
              <a:ea typeface="Andada Bold"/>
              <a:cs typeface="Andada Bold"/>
              <a:sym typeface="Andada Bold"/>
            </a:endParaRPr>
          </a:p>
          <a:p>
            <a:pPr marL="0" lvl="1" indent="0" algn="ctr">
              <a:lnSpc>
                <a:spcPts val="3822"/>
              </a:lnSpc>
              <a:spcBef>
                <a:spcPct val="0"/>
              </a:spcBef>
            </a:pPr>
            <a:r>
              <a:rPr lang="en-US" sz="4023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Proiectul</a:t>
            </a:r>
            <a:r>
              <a:rPr lang="en-US" sz="4023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: </a:t>
            </a:r>
            <a:r>
              <a:rPr lang="en-US" sz="4023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Acreditare</a:t>
            </a:r>
            <a:r>
              <a:rPr lang="en-US" sz="4023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Erasmus 2023-1-RO01-KA121-SCH-000136822</a:t>
            </a:r>
          </a:p>
        </p:txBody>
      </p:sp>
      <p:sp>
        <p:nvSpPr>
          <p:cNvPr id="5" name="Freeform 5"/>
          <p:cNvSpPr/>
          <p:nvPr/>
        </p:nvSpPr>
        <p:spPr>
          <a:xfrm rot="1329077">
            <a:off x="10768867" y="1612101"/>
            <a:ext cx="1885747" cy="1296022"/>
          </a:xfrm>
          <a:custGeom>
            <a:avLst/>
            <a:gdLst/>
            <a:ahLst/>
            <a:cxnLst/>
            <a:rect l="l" t="t" r="r" b="b"/>
            <a:pathLst>
              <a:path w="1885747" h="1296022">
                <a:moveTo>
                  <a:pt x="0" y="0"/>
                </a:moveTo>
                <a:lnTo>
                  <a:pt x="1885747" y="0"/>
                </a:lnTo>
                <a:lnTo>
                  <a:pt x="1885747" y="1296023"/>
                </a:lnTo>
                <a:lnTo>
                  <a:pt x="0" y="1296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38892">
            <a:off x="2066547" y="1518683"/>
            <a:ext cx="1133066" cy="1067142"/>
          </a:xfrm>
          <a:custGeom>
            <a:avLst/>
            <a:gdLst/>
            <a:ahLst/>
            <a:cxnLst/>
            <a:rect l="l" t="t" r="r" b="b"/>
            <a:pathLst>
              <a:path w="1133066" h="1067142">
                <a:moveTo>
                  <a:pt x="0" y="0"/>
                </a:moveTo>
                <a:lnTo>
                  <a:pt x="1133066" y="0"/>
                </a:lnTo>
                <a:lnTo>
                  <a:pt x="1133066" y="1067142"/>
                </a:lnTo>
                <a:lnTo>
                  <a:pt x="0" y="106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19434">
            <a:off x="16525421" y="5791648"/>
            <a:ext cx="1954152" cy="1240887"/>
          </a:xfrm>
          <a:custGeom>
            <a:avLst/>
            <a:gdLst/>
            <a:ahLst/>
            <a:cxnLst/>
            <a:rect l="l" t="t" r="r" b="b"/>
            <a:pathLst>
              <a:path w="1954152" h="1240887">
                <a:moveTo>
                  <a:pt x="0" y="0"/>
                </a:moveTo>
                <a:lnTo>
                  <a:pt x="1954152" y="0"/>
                </a:lnTo>
                <a:lnTo>
                  <a:pt x="1954152" y="1240886"/>
                </a:lnTo>
                <a:lnTo>
                  <a:pt x="0" y="1240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88972">
            <a:off x="51624" y="3331615"/>
            <a:ext cx="1954152" cy="1240887"/>
          </a:xfrm>
          <a:custGeom>
            <a:avLst/>
            <a:gdLst/>
            <a:ahLst/>
            <a:cxnLst/>
            <a:rect l="l" t="t" r="r" b="b"/>
            <a:pathLst>
              <a:path w="1954152" h="1240887">
                <a:moveTo>
                  <a:pt x="0" y="0"/>
                </a:moveTo>
                <a:lnTo>
                  <a:pt x="1954152" y="0"/>
                </a:lnTo>
                <a:lnTo>
                  <a:pt x="1954152" y="1240887"/>
                </a:lnTo>
                <a:lnTo>
                  <a:pt x="0" y="1240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36112" y="185246"/>
            <a:ext cx="14059835" cy="1119170"/>
          </a:xfrm>
          <a:custGeom>
            <a:avLst/>
            <a:gdLst/>
            <a:ahLst/>
            <a:cxnLst/>
            <a:rect l="l" t="t" r="r" b="b"/>
            <a:pathLst>
              <a:path w="14059835" h="1119170">
                <a:moveTo>
                  <a:pt x="0" y="0"/>
                </a:moveTo>
                <a:lnTo>
                  <a:pt x="14059835" y="0"/>
                </a:lnTo>
                <a:lnTo>
                  <a:pt x="14059835" y="1119170"/>
                </a:lnTo>
                <a:lnTo>
                  <a:pt x="0" y="1119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792" t="-18898" b="-1889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97732" y="8601418"/>
            <a:ext cx="10890268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3467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profesor</a:t>
            </a:r>
            <a:r>
              <a:rPr lang="en-US" sz="3467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psiholog</a:t>
            </a:r>
            <a:r>
              <a:rPr lang="en-US" sz="3467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: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CODRU</a:t>
            </a:r>
            <a:r>
              <a:rPr lang="ro-RO" sz="3600" b="1" dirty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Ț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A </a:t>
            </a:r>
            <a:r>
              <a:rPr lang="ro-RO" sz="3600" b="1" dirty="0" smtClean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PETRIU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ea typeface="Andada Bold"/>
              <a:cs typeface="Times New Roman" pitchFamily="18" charset="0"/>
              <a:sym typeface="Andada Bold"/>
            </a:endParaRPr>
          </a:p>
          <a:p>
            <a:pPr algn="ctr">
              <a:lnSpc>
                <a:spcPts val="4854"/>
              </a:lnSpc>
            </a:pPr>
            <a:r>
              <a:rPr lang="en-US" sz="3467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profesor</a:t>
            </a:r>
            <a:r>
              <a:rPr lang="en-US" sz="3467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</a:t>
            </a:r>
            <a:r>
              <a:rPr lang="en-US" sz="3467" dirty="0" err="1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psihopedagog</a:t>
            </a:r>
            <a:r>
              <a:rPr lang="en-US" sz="3467" dirty="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: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MIRELA</a:t>
            </a:r>
            <a:r>
              <a:rPr lang="ro-RO" sz="3600" b="1" dirty="0" smtClean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Andada Bold"/>
                <a:cs typeface="Times New Roman" pitchFamily="18" charset="0"/>
                <a:sym typeface="Andada Bold"/>
              </a:rPr>
              <a:t>BUTTA</a:t>
            </a:r>
          </a:p>
          <a:p>
            <a:pPr algn="ctr">
              <a:lnSpc>
                <a:spcPts val="3921"/>
              </a:lnSpc>
            </a:pPr>
            <a:endParaRPr lang="en-US" sz="3467" dirty="0">
              <a:solidFill>
                <a:srgbClr val="000000"/>
              </a:solidFill>
              <a:latin typeface="Andada Bold"/>
              <a:ea typeface="Andada Bold"/>
              <a:cs typeface="Andada Bold"/>
              <a:sym typeface="Andad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71915" y="2691887"/>
            <a:ext cx="5524678" cy="7611831"/>
          </a:xfrm>
          <a:custGeom>
            <a:avLst/>
            <a:gdLst/>
            <a:ahLst/>
            <a:cxnLst/>
            <a:rect l="l" t="t" r="r" b="b"/>
            <a:pathLst>
              <a:path w="5524678" h="7611831">
                <a:moveTo>
                  <a:pt x="0" y="0"/>
                </a:moveTo>
                <a:lnTo>
                  <a:pt x="5524678" y="0"/>
                </a:lnTo>
                <a:lnTo>
                  <a:pt x="5524678" y="7611831"/>
                </a:lnTo>
                <a:lnTo>
                  <a:pt x="0" y="7611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22854" y="2691887"/>
            <a:ext cx="5727818" cy="7891714"/>
          </a:xfrm>
          <a:custGeom>
            <a:avLst/>
            <a:gdLst/>
            <a:ahLst/>
            <a:cxnLst/>
            <a:rect l="l" t="t" r="r" b="b"/>
            <a:pathLst>
              <a:path w="5727818" h="7891714">
                <a:moveTo>
                  <a:pt x="0" y="0"/>
                </a:moveTo>
                <a:lnTo>
                  <a:pt x="5727818" y="0"/>
                </a:lnTo>
                <a:lnTo>
                  <a:pt x="5727818" y="7891714"/>
                </a:lnTo>
                <a:lnTo>
                  <a:pt x="0" y="7891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6492" y="2691887"/>
            <a:ext cx="5523469" cy="7610164"/>
          </a:xfrm>
          <a:custGeom>
            <a:avLst/>
            <a:gdLst/>
            <a:ahLst/>
            <a:cxnLst/>
            <a:rect l="l" t="t" r="r" b="b"/>
            <a:pathLst>
              <a:path w="5523469" h="7610164">
                <a:moveTo>
                  <a:pt x="0" y="0"/>
                </a:moveTo>
                <a:lnTo>
                  <a:pt x="5523468" y="0"/>
                </a:lnTo>
                <a:lnTo>
                  <a:pt x="5523468" y="7610164"/>
                </a:lnTo>
                <a:lnTo>
                  <a:pt x="0" y="7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99068" y="257897"/>
            <a:ext cx="4005250" cy="2382850"/>
          </a:xfrm>
          <a:custGeom>
            <a:avLst/>
            <a:gdLst/>
            <a:ahLst/>
            <a:cxnLst/>
            <a:rect l="l" t="t" r="r" b="b"/>
            <a:pathLst>
              <a:path w="4005250" h="2382850">
                <a:moveTo>
                  <a:pt x="0" y="0"/>
                </a:moveTo>
                <a:lnTo>
                  <a:pt x="4005250" y="0"/>
                </a:lnTo>
                <a:lnTo>
                  <a:pt x="4005250" y="2382851"/>
                </a:lnTo>
                <a:lnTo>
                  <a:pt x="0" y="23828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88" r="-618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124365" y="3902240"/>
            <a:ext cx="4972228" cy="717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1"/>
              </a:lnSpc>
            </a:pPr>
            <a:r>
              <a:rPr lang="en-US" sz="2757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FAZA I ( 13 – 15 ani </a:t>
            </a:r>
            <a:r>
              <a:rPr lang="en-US" sz="275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)Învățarea tuturor abilităților la școală.</a:t>
            </a:r>
          </a:p>
          <a:p>
            <a:pPr algn="l">
              <a:lnSpc>
                <a:spcPts val="3861"/>
              </a:lnSpc>
            </a:pPr>
            <a:endParaRPr lang="en-US" sz="275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l">
              <a:lnSpc>
                <a:spcPts val="3861"/>
              </a:lnSpc>
            </a:pPr>
            <a:r>
              <a:rPr lang="en-US" sz="2757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FAZA II ( 16 – 20 ani )</a:t>
            </a:r>
            <a:r>
              <a:rPr lang="en-US" sz="275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Stagiu în primul an cu profesorul în mediul demuncă protejat.</a:t>
            </a:r>
          </a:p>
          <a:p>
            <a:pPr algn="l">
              <a:lnSpc>
                <a:spcPts val="3861"/>
              </a:lnSpc>
            </a:pPr>
            <a:r>
              <a:rPr lang="en-US" sz="275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În fiecare an, elevii vor efectua un stagiu individual.</a:t>
            </a:r>
          </a:p>
          <a:p>
            <a:pPr algn="l">
              <a:lnSpc>
                <a:spcPts val="3861"/>
              </a:lnSpc>
            </a:pPr>
            <a:endParaRPr lang="en-US" sz="275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l">
              <a:lnSpc>
                <a:spcPts val="3861"/>
              </a:lnSpc>
            </a:pPr>
            <a:r>
              <a:rPr lang="en-US" sz="2757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FAZA III </a:t>
            </a:r>
            <a:r>
              <a:rPr lang="en-US" sz="275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2 zile la școală</a:t>
            </a:r>
          </a:p>
          <a:p>
            <a:pPr algn="l">
              <a:lnSpc>
                <a:spcPts val="3861"/>
              </a:lnSpc>
            </a:pPr>
            <a:r>
              <a:rPr lang="en-US" sz="275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              3 zile de stagiu</a:t>
            </a:r>
          </a:p>
          <a:p>
            <a:pPr algn="l">
              <a:lnSpc>
                <a:spcPts val="3861"/>
              </a:lnSpc>
            </a:pPr>
            <a:r>
              <a:rPr lang="en-US" sz="275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Aceasta este pentru maximum un an școlar.</a:t>
            </a:r>
          </a:p>
          <a:p>
            <a:pPr algn="just">
              <a:lnSpc>
                <a:spcPts val="3698"/>
              </a:lnSpc>
            </a:pPr>
            <a:endParaRPr lang="en-US" sz="275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l">
              <a:lnSpc>
                <a:spcPts val="3434"/>
              </a:lnSpc>
            </a:pPr>
            <a:endParaRPr lang="en-US" sz="275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29655" y="3683165"/>
            <a:ext cx="4633165" cy="167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0"/>
              </a:lnSpc>
            </a:pPr>
            <a:r>
              <a:rPr lang="en-US" sz="369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DIZABILITATE INTELECTUALĂ</a:t>
            </a:r>
          </a:p>
          <a:p>
            <a:pPr marL="0" lvl="1" indent="0" algn="ctr">
              <a:lnSpc>
                <a:spcPts val="4360"/>
              </a:lnSpc>
            </a:pPr>
            <a:r>
              <a:rPr lang="en-US" sz="369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MODERATĂ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71472" y="4035590"/>
            <a:ext cx="4609907" cy="136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513"/>
              </a:lnSpc>
              <a:spcBef>
                <a:spcPct val="0"/>
              </a:spcBef>
            </a:pPr>
            <a:r>
              <a:rPr lang="en-US" sz="3698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LOCURI DE MUNCĂ ÎNTR-UN MEDIU DE MUNCĂ PROTEJAT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2818" y="5599821"/>
            <a:ext cx="4706838" cy="454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Pregătire pentru un loc de muncă plătit într-un mediu de lucru protejat sau pe piața obișnuită, cu sprijin suplimentar. </a:t>
            </a:r>
          </a:p>
          <a:p>
            <a:pPr algn="just">
              <a:lnSpc>
                <a:spcPts val="4001"/>
              </a:lnSpc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Educație generală și socială în combinație cu formarea profesională.</a:t>
            </a:r>
          </a:p>
          <a:p>
            <a:pPr algn="just">
              <a:lnSpc>
                <a:spcPts val="4001"/>
              </a:lnSpc>
              <a:spcBef>
                <a:spcPct val="0"/>
              </a:spcBef>
            </a:pPr>
            <a:endParaRPr lang="en-US" sz="2858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497634" y="5884032"/>
            <a:ext cx="3774901" cy="426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7"/>
              </a:lnSpc>
            </a:pPr>
            <a:r>
              <a:rPr lang="en-US" sz="282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Ambalare</a:t>
            </a:r>
          </a:p>
          <a:p>
            <a:pPr algn="ctr">
              <a:lnSpc>
                <a:spcPts val="2827"/>
              </a:lnSpc>
            </a:pPr>
            <a:endParaRPr lang="en-US" sz="282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ctr">
              <a:lnSpc>
                <a:spcPts val="2827"/>
              </a:lnSpc>
            </a:pPr>
            <a:r>
              <a:rPr lang="en-US" sz="282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Triere</a:t>
            </a:r>
          </a:p>
          <a:p>
            <a:pPr algn="ctr">
              <a:lnSpc>
                <a:spcPts val="2827"/>
              </a:lnSpc>
            </a:pPr>
            <a:endParaRPr lang="en-US" sz="282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ctr">
              <a:lnSpc>
                <a:spcPts val="2827"/>
              </a:lnSpc>
            </a:pPr>
            <a:r>
              <a:rPr lang="en-US" sz="282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Asamblarea materialelor</a:t>
            </a:r>
          </a:p>
          <a:p>
            <a:pPr algn="ctr">
              <a:lnSpc>
                <a:spcPts val="2827"/>
              </a:lnSpc>
            </a:pPr>
            <a:endParaRPr lang="en-US" sz="282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ctr">
              <a:lnSpc>
                <a:spcPts val="2827"/>
              </a:lnSpc>
            </a:pPr>
            <a:r>
              <a:rPr lang="en-US" sz="282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Grădinărit</a:t>
            </a:r>
          </a:p>
          <a:p>
            <a:pPr algn="ctr">
              <a:lnSpc>
                <a:spcPts val="2827"/>
              </a:lnSpc>
            </a:pPr>
            <a:endParaRPr lang="en-US" sz="282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ctr">
              <a:lnSpc>
                <a:spcPts val="2827"/>
              </a:lnSpc>
            </a:pPr>
            <a:r>
              <a:rPr lang="en-US" sz="282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Curățenie, călcat</a:t>
            </a:r>
          </a:p>
          <a:p>
            <a:pPr algn="ctr">
              <a:lnSpc>
                <a:spcPts val="2827"/>
              </a:lnSpc>
            </a:pPr>
            <a:endParaRPr lang="en-US" sz="2827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ctr">
              <a:lnSpc>
                <a:spcPts val="2827"/>
              </a:lnSpc>
            </a:pPr>
            <a:r>
              <a:rPr lang="en-US" sz="2827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Atelier de biciclete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57942" y="212487"/>
            <a:ext cx="3795240" cy="3504205"/>
          </a:xfrm>
          <a:custGeom>
            <a:avLst/>
            <a:gdLst/>
            <a:ahLst/>
            <a:cxnLst/>
            <a:rect l="l" t="t" r="r" b="b"/>
            <a:pathLst>
              <a:path w="3795240" h="3504205">
                <a:moveTo>
                  <a:pt x="0" y="0"/>
                </a:moveTo>
                <a:lnTo>
                  <a:pt x="3795241" y="0"/>
                </a:lnTo>
                <a:lnTo>
                  <a:pt x="3795241" y="3504204"/>
                </a:lnTo>
                <a:lnTo>
                  <a:pt x="0" y="3504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969" b="-2043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25776" y="4013601"/>
            <a:ext cx="3933524" cy="5244699"/>
          </a:xfrm>
          <a:custGeom>
            <a:avLst/>
            <a:gdLst/>
            <a:ahLst/>
            <a:cxnLst/>
            <a:rect l="l" t="t" r="r" b="b"/>
            <a:pathLst>
              <a:path w="3933524" h="5244699">
                <a:moveTo>
                  <a:pt x="0" y="0"/>
                </a:moveTo>
                <a:lnTo>
                  <a:pt x="3933524" y="0"/>
                </a:lnTo>
                <a:lnTo>
                  <a:pt x="3933524" y="5244699"/>
                </a:lnTo>
                <a:lnTo>
                  <a:pt x="0" y="52446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57942" y="3960453"/>
            <a:ext cx="4013247" cy="5350996"/>
          </a:xfrm>
          <a:custGeom>
            <a:avLst/>
            <a:gdLst/>
            <a:ahLst/>
            <a:cxnLst/>
            <a:rect l="l" t="t" r="r" b="b"/>
            <a:pathLst>
              <a:path w="4013247" h="5350996">
                <a:moveTo>
                  <a:pt x="0" y="0"/>
                </a:moveTo>
                <a:lnTo>
                  <a:pt x="4013247" y="0"/>
                </a:lnTo>
                <a:lnTo>
                  <a:pt x="4013247" y="5350995"/>
                </a:lnTo>
                <a:lnTo>
                  <a:pt x="0" y="53509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958759"/>
            <a:ext cx="3974656" cy="5299541"/>
          </a:xfrm>
          <a:custGeom>
            <a:avLst/>
            <a:gdLst/>
            <a:ahLst/>
            <a:cxnLst/>
            <a:rect l="l" t="t" r="r" b="b"/>
            <a:pathLst>
              <a:path w="3974656" h="5299541">
                <a:moveTo>
                  <a:pt x="0" y="0"/>
                </a:moveTo>
                <a:lnTo>
                  <a:pt x="3974656" y="0"/>
                </a:lnTo>
                <a:lnTo>
                  <a:pt x="3974656" y="5299541"/>
                </a:lnTo>
                <a:lnTo>
                  <a:pt x="0" y="5299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928258"/>
            <a:ext cx="3997531" cy="5330042"/>
          </a:xfrm>
          <a:custGeom>
            <a:avLst/>
            <a:gdLst/>
            <a:ahLst/>
            <a:cxnLst/>
            <a:rect l="l" t="t" r="r" b="b"/>
            <a:pathLst>
              <a:path w="3997531" h="5330042">
                <a:moveTo>
                  <a:pt x="0" y="0"/>
                </a:moveTo>
                <a:lnTo>
                  <a:pt x="3997531" y="0"/>
                </a:lnTo>
                <a:lnTo>
                  <a:pt x="3997531" y="5330042"/>
                </a:lnTo>
                <a:lnTo>
                  <a:pt x="0" y="5330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87765" y="3829587"/>
            <a:ext cx="4071535" cy="5428713"/>
          </a:xfrm>
          <a:custGeom>
            <a:avLst/>
            <a:gdLst/>
            <a:ahLst/>
            <a:cxnLst/>
            <a:rect l="l" t="t" r="r" b="b"/>
            <a:pathLst>
              <a:path w="4071535" h="5428713">
                <a:moveTo>
                  <a:pt x="0" y="0"/>
                </a:moveTo>
                <a:lnTo>
                  <a:pt x="4071535" y="0"/>
                </a:lnTo>
                <a:lnTo>
                  <a:pt x="4071535" y="5428713"/>
                </a:lnTo>
                <a:lnTo>
                  <a:pt x="0" y="54287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51681" y="1644120"/>
            <a:ext cx="5710635" cy="7614180"/>
          </a:xfrm>
          <a:custGeom>
            <a:avLst/>
            <a:gdLst/>
            <a:ahLst/>
            <a:cxnLst/>
            <a:rect l="l" t="t" r="r" b="b"/>
            <a:pathLst>
              <a:path w="5710635" h="7614180">
                <a:moveTo>
                  <a:pt x="0" y="0"/>
                </a:moveTo>
                <a:lnTo>
                  <a:pt x="5710635" y="0"/>
                </a:lnTo>
                <a:lnTo>
                  <a:pt x="5710635" y="7614180"/>
                </a:lnTo>
                <a:lnTo>
                  <a:pt x="0" y="7614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886921"/>
            <a:ext cx="4028534" cy="5371379"/>
          </a:xfrm>
          <a:custGeom>
            <a:avLst/>
            <a:gdLst/>
            <a:ahLst/>
            <a:cxnLst/>
            <a:rect l="l" t="t" r="r" b="b"/>
            <a:pathLst>
              <a:path w="4028534" h="5371379">
                <a:moveTo>
                  <a:pt x="0" y="0"/>
                </a:moveTo>
                <a:lnTo>
                  <a:pt x="4028534" y="0"/>
                </a:lnTo>
                <a:lnTo>
                  <a:pt x="4028534" y="5371379"/>
                </a:lnTo>
                <a:lnTo>
                  <a:pt x="0" y="5371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30766" y="3886921"/>
            <a:ext cx="4028534" cy="5371379"/>
          </a:xfrm>
          <a:custGeom>
            <a:avLst/>
            <a:gdLst/>
            <a:ahLst/>
            <a:cxnLst/>
            <a:rect l="l" t="t" r="r" b="b"/>
            <a:pathLst>
              <a:path w="4028534" h="5371379">
                <a:moveTo>
                  <a:pt x="0" y="0"/>
                </a:moveTo>
                <a:lnTo>
                  <a:pt x="4028534" y="0"/>
                </a:lnTo>
                <a:lnTo>
                  <a:pt x="4028534" y="5371379"/>
                </a:lnTo>
                <a:lnTo>
                  <a:pt x="0" y="53713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44128" y="4102738"/>
            <a:ext cx="3999743" cy="5332991"/>
          </a:xfrm>
          <a:custGeom>
            <a:avLst/>
            <a:gdLst/>
            <a:ahLst/>
            <a:cxnLst/>
            <a:rect l="l" t="t" r="r" b="b"/>
            <a:pathLst>
              <a:path w="3999743" h="5332991">
                <a:moveTo>
                  <a:pt x="0" y="0"/>
                </a:moveTo>
                <a:lnTo>
                  <a:pt x="3999744" y="0"/>
                </a:lnTo>
                <a:lnTo>
                  <a:pt x="3999744" y="5332991"/>
                </a:lnTo>
                <a:lnTo>
                  <a:pt x="0" y="5332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71445" y="287910"/>
            <a:ext cx="6945111" cy="3327866"/>
          </a:xfrm>
          <a:custGeom>
            <a:avLst/>
            <a:gdLst/>
            <a:ahLst/>
            <a:cxnLst/>
            <a:rect l="l" t="t" r="r" b="b"/>
            <a:pathLst>
              <a:path w="6945111" h="3327866">
                <a:moveTo>
                  <a:pt x="0" y="0"/>
                </a:moveTo>
                <a:lnTo>
                  <a:pt x="6945110" y="0"/>
                </a:lnTo>
                <a:lnTo>
                  <a:pt x="6945110" y="3327866"/>
                </a:lnTo>
                <a:lnTo>
                  <a:pt x="0" y="33278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59621" y="2317005"/>
            <a:ext cx="5417149" cy="7463678"/>
          </a:xfrm>
          <a:custGeom>
            <a:avLst/>
            <a:gdLst/>
            <a:ahLst/>
            <a:cxnLst/>
            <a:rect l="l" t="t" r="r" b="b"/>
            <a:pathLst>
              <a:path w="5417149" h="7463678">
                <a:moveTo>
                  <a:pt x="0" y="0"/>
                </a:moveTo>
                <a:lnTo>
                  <a:pt x="5417149" y="0"/>
                </a:lnTo>
                <a:lnTo>
                  <a:pt x="5417149" y="7463678"/>
                </a:lnTo>
                <a:lnTo>
                  <a:pt x="0" y="7463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7704" y="2317005"/>
            <a:ext cx="5523469" cy="7610164"/>
          </a:xfrm>
          <a:custGeom>
            <a:avLst/>
            <a:gdLst/>
            <a:ahLst/>
            <a:cxnLst/>
            <a:rect l="l" t="t" r="r" b="b"/>
            <a:pathLst>
              <a:path w="5523469" h="7610164">
                <a:moveTo>
                  <a:pt x="0" y="0"/>
                </a:moveTo>
                <a:lnTo>
                  <a:pt x="5523468" y="0"/>
                </a:lnTo>
                <a:lnTo>
                  <a:pt x="5523468" y="7610164"/>
                </a:lnTo>
                <a:lnTo>
                  <a:pt x="0" y="7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80772" y="316293"/>
            <a:ext cx="2926456" cy="2375593"/>
          </a:xfrm>
          <a:custGeom>
            <a:avLst/>
            <a:gdLst/>
            <a:ahLst/>
            <a:cxnLst/>
            <a:rect l="l" t="t" r="r" b="b"/>
            <a:pathLst>
              <a:path w="2926456" h="2375593">
                <a:moveTo>
                  <a:pt x="0" y="0"/>
                </a:moveTo>
                <a:lnTo>
                  <a:pt x="2926456" y="0"/>
                </a:lnTo>
                <a:lnTo>
                  <a:pt x="2926456" y="2375594"/>
                </a:lnTo>
                <a:lnTo>
                  <a:pt x="0" y="23755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56019" y="3229939"/>
            <a:ext cx="4633165" cy="167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60"/>
              </a:lnSpc>
            </a:pPr>
            <a:r>
              <a:rPr lang="en-US" sz="369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DIZABILITATE INTELECTUALĂ UȘOARĂ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78596" y="3480021"/>
            <a:ext cx="5179200" cy="48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513"/>
              </a:lnSpc>
              <a:spcBef>
                <a:spcPct val="0"/>
              </a:spcBef>
            </a:pPr>
            <a:r>
              <a:rPr lang="en-US" sz="3698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OBIECTIVE DE LUCRU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9182" y="5067300"/>
            <a:ext cx="4706838" cy="505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Pregătire pentru un loc de muncă plătit într-un mediu de lucru obișnuit.</a:t>
            </a:r>
          </a:p>
          <a:p>
            <a:pPr algn="just">
              <a:lnSpc>
                <a:spcPts val="4001"/>
              </a:lnSpc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Educație generală și socială în combinație cu formarea profesională.</a:t>
            </a:r>
          </a:p>
          <a:p>
            <a:pPr algn="just">
              <a:lnSpc>
                <a:spcPts val="4001"/>
              </a:lnSpc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 Dacă este posibil, trecerea la educația obișnuită.</a:t>
            </a:r>
          </a:p>
          <a:p>
            <a:pPr algn="just">
              <a:lnSpc>
                <a:spcPts val="4001"/>
              </a:lnSpc>
            </a:pPr>
            <a:endParaRPr lang="en-US" sz="2858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just">
              <a:lnSpc>
                <a:spcPts val="4001"/>
              </a:lnSpc>
              <a:spcBef>
                <a:spcPct val="0"/>
              </a:spcBef>
            </a:pPr>
            <a:endParaRPr lang="en-US" sz="2858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12665" y="4307982"/>
            <a:ext cx="4911063" cy="521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4"/>
              </a:lnSpc>
            </a:pPr>
            <a:r>
              <a:rPr lang="en-US" sz="274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Pregătirea pentru un loc de muncă plătit, în mediu de lucru obișnuit. Elevii pot alege între 4 profesii</a:t>
            </a:r>
          </a:p>
          <a:p>
            <a:pPr algn="l">
              <a:lnSpc>
                <a:spcPts val="3814"/>
              </a:lnSpc>
            </a:pPr>
            <a:r>
              <a:rPr lang="en-US" sz="274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-ASISTENT/ INFIRMIER (cămine de bătrâni, spitale de copii)</a:t>
            </a:r>
          </a:p>
          <a:p>
            <a:pPr algn="just">
              <a:lnSpc>
                <a:spcPts val="3814"/>
              </a:lnSpc>
            </a:pPr>
            <a:r>
              <a:rPr lang="en-US" sz="274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-SUDOR</a:t>
            </a:r>
          </a:p>
          <a:p>
            <a:pPr algn="just">
              <a:lnSpc>
                <a:spcPts val="3814"/>
              </a:lnSpc>
            </a:pPr>
            <a:r>
              <a:rPr lang="en-US" sz="274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-TÂMPLAR</a:t>
            </a:r>
          </a:p>
          <a:p>
            <a:pPr algn="just">
              <a:lnSpc>
                <a:spcPts val="3814"/>
              </a:lnSpc>
            </a:pPr>
            <a:r>
              <a:rPr lang="en-US" sz="274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-VÂNZĂTOR</a:t>
            </a:r>
          </a:p>
          <a:p>
            <a:pPr algn="just">
              <a:lnSpc>
                <a:spcPts val="3036"/>
              </a:lnSpc>
            </a:pPr>
            <a:endParaRPr lang="en-US" sz="2744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41343" y="2593971"/>
            <a:ext cx="5583611" cy="7693029"/>
          </a:xfrm>
          <a:custGeom>
            <a:avLst/>
            <a:gdLst/>
            <a:ahLst/>
            <a:cxnLst/>
            <a:rect l="l" t="t" r="r" b="b"/>
            <a:pathLst>
              <a:path w="5583611" h="7693029">
                <a:moveTo>
                  <a:pt x="0" y="0"/>
                </a:moveTo>
                <a:lnTo>
                  <a:pt x="5583612" y="0"/>
                </a:lnTo>
                <a:lnTo>
                  <a:pt x="5583612" y="7693029"/>
                </a:lnTo>
                <a:lnTo>
                  <a:pt x="0" y="7693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788" y="2777254"/>
            <a:ext cx="5355189" cy="7378310"/>
          </a:xfrm>
          <a:custGeom>
            <a:avLst/>
            <a:gdLst/>
            <a:ahLst/>
            <a:cxnLst/>
            <a:rect l="l" t="t" r="r" b="b"/>
            <a:pathLst>
              <a:path w="5355189" h="7378310">
                <a:moveTo>
                  <a:pt x="0" y="0"/>
                </a:moveTo>
                <a:lnTo>
                  <a:pt x="5355188" y="0"/>
                </a:lnTo>
                <a:lnTo>
                  <a:pt x="5355188" y="7378311"/>
                </a:lnTo>
                <a:lnTo>
                  <a:pt x="0" y="7378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80772" y="261526"/>
            <a:ext cx="2926456" cy="2375593"/>
          </a:xfrm>
          <a:custGeom>
            <a:avLst/>
            <a:gdLst/>
            <a:ahLst/>
            <a:cxnLst/>
            <a:rect l="l" t="t" r="r" b="b"/>
            <a:pathLst>
              <a:path w="2926456" h="2375593">
                <a:moveTo>
                  <a:pt x="0" y="0"/>
                </a:moveTo>
                <a:lnTo>
                  <a:pt x="2926456" y="0"/>
                </a:lnTo>
                <a:lnTo>
                  <a:pt x="2926456" y="2375593"/>
                </a:lnTo>
                <a:lnTo>
                  <a:pt x="0" y="23755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930054" y="3375863"/>
            <a:ext cx="4610773" cy="70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9"/>
              </a:lnSpc>
            </a:pPr>
            <a:endParaRPr/>
          </a:p>
          <a:p>
            <a:pPr algn="just">
              <a:lnSpc>
                <a:spcPts val="4844"/>
              </a:lnSpc>
            </a:pPr>
            <a:r>
              <a:rPr lang="en-US" sz="2752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FAZA III (17-18 ani) </a:t>
            </a:r>
            <a:r>
              <a:rPr lang="en-US" sz="2752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Învață să aplice tehnici în mod                                                                      independent. </a:t>
            </a:r>
          </a:p>
          <a:p>
            <a:pPr algn="just">
              <a:lnSpc>
                <a:spcPts val="4844"/>
              </a:lnSpc>
            </a:pPr>
            <a:r>
              <a:rPr lang="en-US" sz="2752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Stagiu de grup (group internship), pregătire pentru individual internship), stagiu individual.</a:t>
            </a:r>
          </a:p>
          <a:p>
            <a:pPr algn="just">
              <a:lnSpc>
                <a:spcPts val="3331"/>
              </a:lnSpc>
            </a:pPr>
            <a:endParaRPr lang="en-US" sz="2752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just">
              <a:lnSpc>
                <a:spcPts val="4188"/>
              </a:lnSpc>
            </a:pPr>
            <a:r>
              <a:rPr lang="en-US" sz="2379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</a:t>
            </a:r>
          </a:p>
          <a:p>
            <a:pPr algn="just">
              <a:lnSpc>
                <a:spcPts val="4188"/>
              </a:lnSpc>
            </a:pPr>
            <a:endParaRPr lang="en-US" sz="2379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just">
              <a:lnSpc>
                <a:spcPts val="3429"/>
              </a:lnSpc>
            </a:pPr>
            <a:endParaRPr lang="en-US" sz="2379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l">
              <a:lnSpc>
                <a:spcPts val="3184"/>
              </a:lnSpc>
            </a:pPr>
            <a:endParaRPr lang="en-US" sz="2379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9630" y="4005681"/>
            <a:ext cx="4791504" cy="4844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99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FAZA I ( 12 – 13 ani ) </a:t>
            </a:r>
            <a:r>
              <a:rPr lang="en-US" sz="2785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Anul de observare/eșantionarea celor 4 profesii.   Elevul realizează  o alegere la sfârșitul anului școlar</a:t>
            </a:r>
            <a:r>
              <a:rPr lang="en-US" sz="278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.         </a:t>
            </a:r>
          </a:p>
          <a:p>
            <a:pPr algn="just">
              <a:lnSpc>
                <a:spcPts val="3899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                                                                                        </a:t>
            </a:r>
          </a:p>
          <a:p>
            <a:pPr algn="just">
              <a:lnSpc>
                <a:spcPts val="3899"/>
              </a:lnSpc>
              <a:spcBef>
                <a:spcPct val="0"/>
              </a:spcBef>
            </a:pPr>
            <a:r>
              <a:rPr lang="en-US" sz="278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FAZA II ( 14 – 16 ani )</a:t>
            </a:r>
            <a:r>
              <a:rPr lang="en-US" sz="2785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Faza de antrenament - exersarea tehnicilor de bază. Prima experiență la locul de muncă.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448413" y="2593971"/>
            <a:ext cx="5524678" cy="7611831"/>
          </a:xfrm>
          <a:custGeom>
            <a:avLst/>
            <a:gdLst/>
            <a:ahLst/>
            <a:cxnLst/>
            <a:rect l="l" t="t" r="r" b="b"/>
            <a:pathLst>
              <a:path w="5524678" h="7611831">
                <a:moveTo>
                  <a:pt x="0" y="0"/>
                </a:moveTo>
                <a:lnTo>
                  <a:pt x="5524678" y="0"/>
                </a:lnTo>
                <a:lnTo>
                  <a:pt x="5524678" y="7611832"/>
                </a:lnTo>
                <a:lnTo>
                  <a:pt x="0" y="7611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767905" y="3782002"/>
            <a:ext cx="4726061" cy="631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3"/>
              </a:lnSpc>
              <a:spcBef>
                <a:spcPct val="0"/>
              </a:spcBef>
            </a:pPr>
            <a:r>
              <a:rPr lang="en-US" sz="2774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FAZA IV (18 – 19 ani)</a:t>
            </a:r>
            <a:r>
              <a:rPr lang="en-US" sz="277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faza de integrare-contract de ucenicie </a:t>
            </a:r>
          </a:p>
          <a:p>
            <a:pPr algn="just">
              <a:lnSpc>
                <a:spcPts val="3883"/>
              </a:lnSpc>
              <a:spcBef>
                <a:spcPct val="0"/>
              </a:spcBef>
            </a:pPr>
            <a:r>
              <a:rPr lang="en-US" sz="277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-Acesta nu este un an școlar obligatoriu</a:t>
            </a:r>
          </a:p>
          <a:p>
            <a:pPr algn="just">
              <a:lnSpc>
                <a:spcPts val="3883"/>
              </a:lnSpc>
              <a:spcBef>
                <a:spcPct val="0"/>
              </a:spcBef>
            </a:pPr>
            <a:r>
              <a:rPr lang="en-US" sz="277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-3 zile la locul de muncă-2 zile la școală</a:t>
            </a:r>
          </a:p>
          <a:p>
            <a:pPr algn="just">
              <a:lnSpc>
                <a:spcPts val="3883"/>
              </a:lnSpc>
              <a:spcBef>
                <a:spcPct val="0"/>
              </a:spcBef>
            </a:pPr>
            <a:r>
              <a:rPr lang="en-US" sz="277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-Tehnici de perfecționare</a:t>
            </a:r>
          </a:p>
          <a:p>
            <a:pPr algn="just">
              <a:lnSpc>
                <a:spcPts val="3883"/>
              </a:lnSpc>
              <a:spcBef>
                <a:spcPct val="0"/>
              </a:spcBef>
            </a:pPr>
            <a:r>
              <a:rPr lang="en-US" sz="277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-Abilități sociale</a:t>
            </a:r>
          </a:p>
          <a:p>
            <a:pPr algn="just">
              <a:lnSpc>
                <a:spcPts val="3883"/>
              </a:lnSpc>
              <a:spcBef>
                <a:spcPct val="0"/>
              </a:spcBef>
            </a:pPr>
            <a:r>
              <a:rPr lang="en-US" sz="2774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-Pot absolvi în timpul anului școlar, pentru a putea începe să muncească la locul de muncă.</a:t>
            </a: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en-US" sz="2774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919861"/>
            <a:ext cx="4003829" cy="5338439"/>
          </a:xfrm>
          <a:custGeom>
            <a:avLst/>
            <a:gdLst/>
            <a:ahLst/>
            <a:cxnLst/>
            <a:rect l="l" t="t" r="r" b="b"/>
            <a:pathLst>
              <a:path w="4003829" h="5338439">
                <a:moveTo>
                  <a:pt x="0" y="0"/>
                </a:moveTo>
                <a:lnTo>
                  <a:pt x="4003829" y="0"/>
                </a:lnTo>
                <a:lnTo>
                  <a:pt x="4003829" y="5338439"/>
                </a:lnTo>
                <a:lnTo>
                  <a:pt x="0" y="5338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42085" y="3919861"/>
            <a:ext cx="4003829" cy="5338439"/>
          </a:xfrm>
          <a:custGeom>
            <a:avLst/>
            <a:gdLst/>
            <a:ahLst/>
            <a:cxnLst/>
            <a:rect l="l" t="t" r="r" b="b"/>
            <a:pathLst>
              <a:path w="4003829" h="5338439">
                <a:moveTo>
                  <a:pt x="0" y="0"/>
                </a:moveTo>
                <a:lnTo>
                  <a:pt x="4003830" y="0"/>
                </a:lnTo>
                <a:lnTo>
                  <a:pt x="4003830" y="5338439"/>
                </a:lnTo>
                <a:lnTo>
                  <a:pt x="0" y="5338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5471" y="3919861"/>
            <a:ext cx="4003829" cy="5338439"/>
          </a:xfrm>
          <a:custGeom>
            <a:avLst/>
            <a:gdLst/>
            <a:ahLst/>
            <a:cxnLst/>
            <a:rect l="l" t="t" r="r" b="b"/>
            <a:pathLst>
              <a:path w="4003829" h="5338439">
                <a:moveTo>
                  <a:pt x="0" y="0"/>
                </a:moveTo>
                <a:lnTo>
                  <a:pt x="4003829" y="0"/>
                </a:lnTo>
                <a:lnTo>
                  <a:pt x="4003829" y="5338439"/>
                </a:lnTo>
                <a:lnTo>
                  <a:pt x="0" y="5338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13957" y="240490"/>
            <a:ext cx="4860087" cy="3338220"/>
          </a:xfrm>
          <a:custGeom>
            <a:avLst/>
            <a:gdLst/>
            <a:ahLst/>
            <a:cxnLst/>
            <a:rect l="l" t="t" r="r" b="b"/>
            <a:pathLst>
              <a:path w="4860087" h="3338220">
                <a:moveTo>
                  <a:pt x="0" y="0"/>
                </a:moveTo>
                <a:lnTo>
                  <a:pt x="4860086" y="0"/>
                </a:lnTo>
                <a:lnTo>
                  <a:pt x="4860086" y="3338220"/>
                </a:lnTo>
                <a:lnTo>
                  <a:pt x="0" y="3338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9346" b="-44772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894668"/>
            <a:ext cx="4022724" cy="5363632"/>
          </a:xfrm>
          <a:custGeom>
            <a:avLst/>
            <a:gdLst/>
            <a:ahLst/>
            <a:cxnLst/>
            <a:rect l="l" t="t" r="r" b="b"/>
            <a:pathLst>
              <a:path w="4022724" h="5363632">
                <a:moveTo>
                  <a:pt x="0" y="0"/>
                </a:moveTo>
                <a:lnTo>
                  <a:pt x="4022724" y="0"/>
                </a:lnTo>
                <a:lnTo>
                  <a:pt x="4022724" y="5363632"/>
                </a:lnTo>
                <a:lnTo>
                  <a:pt x="0" y="5363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31063" y="3869475"/>
            <a:ext cx="4041618" cy="5388825"/>
          </a:xfrm>
          <a:custGeom>
            <a:avLst/>
            <a:gdLst/>
            <a:ahLst/>
            <a:cxnLst/>
            <a:rect l="l" t="t" r="r" b="b"/>
            <a:pathLst>
              <a:path w="4041618" h="5388825">
                <a:moveTo>
                  <a:pt x="0" y="0"/>
                </a:moveTo>
                <a:lnTo>
                  <a:pt x="4041619" y="0"/>
                </a:lnTo>
                <a:lnTo>
                  <a:pt x="4041619" y="5388825"/>
                </a:lnTo>
                <a:lnTo>
                  <a:pt x="0" y="5388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2322" y="3915662"/>
            <a:ext cx="4006978" cy="5342638"/>
          </a:xfrm>
          <a:custGeom>
            <a:avLst/>
            <a:gdLst/>
            <a:ahLst/>
            <a:cxnLst/>
            <a:rect l="l" t="t" r="r" b="b"/>
            <a:pathLst>
              <a:path w="4006978" h="5342638">
                <a:moveTo>
                  <a:pt x="0" y="0"/>
                </a:moveTo>
                <a:lnTo>
                  <a:pt x="4006978" y="0"/>
                </a:lnTo>
                <a:lnTo>
                  <a:pt x="4006978" y="5342638"/>
                </a:lnTo>
                <a:lnTo>
                  <a:pt x="0" y="53426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63065" y="467942"/>
            <a:ext cx="6161870" cy="3142787"/>
          </a:xfrm>
          <a:custGeom>
            <a:avLst/>
            <a:gdLst/>
            <a:ahLst/>
            <a:cxnLst/>
            <a:rect l="l" t="t" r="r" b="b"/>
            <a:pathLst>
              <a:path w="6161870" h="3142787">
                <a:moveTo>
                  <a:pt x="0" y="0"/>
                </a:moveTo>
                <a:lnTo>
                  <a:pt x="6161870" y="0"/>
                </a:lnTo>
                <a:lnTo>
                  <a:pt x="6161870" y="3142788"/>
                </a:lnTo>
                <a:lnTo>
                  <a:pt x="0" y="3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7970" r="-1938" b="-68515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93128" y="467942"/>
            <a:ext cx="5901744" cy="2657376"/>
          </a:xfrm>
          <a:custGeom>
            <a:avLst/>
            <a:gdLst/>
            <a:ahLst/>
            <a:cxnLst/>
            <a:rect l="l" t="t" r="r" b="b"/>
            <a:pathLst>
              <a:path w="5901744" h="2657376">
                <a:moveTo>
                  <a:pt x="0" y="0"/>
                </a:moveTo>
                <a:lnTo>
                  <a:pt x="5901744" y="0"/>
                </a:lnTo>
                <a:lnTo>
                  <a:pt x="5901744" y="2657376"/>
                </a:lnTo>
                <a:lnTo>
                  <a:pt x="0" y="2657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052" b="-296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556" y="3919861"/>
            <a:ext cx="4003829" cy="5338439"/>
          </a:xfrm>
          <a:custGeom>
            <a:avLst/>
            <a:gdLst/>
            <a:ahLst/>
            <a:cxnLst/>
            <a:rect l="l" t="t" r="r" b="b"/>
            <a:pathLst>
              <a:path w="4003829" h="5338439">
                <a:moveTo>
                  <a:pt x="0" y="0"/>
                </a:moveTo>
                <a:lnTo>
                  <a:pt x="4003829" y="0"/>
                </a:lnTo>
                <a:lnTo>
                  <a:pt x="4003829" y="5338439"/>
                </a:lnTo>
                <a:lnTo>
                  <a:pt x="0" y="5338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56513" y="3919861"/>
            <a:ext cx="4003829" cy="5338439"/>
          </a:xfrm>
          <a:custGeom>
            <a:avLst/>
            <a:gdLst/>
            <a:ahLst/>
            <a:cxnLst/>
            <a:rect l="l" t="t" r="r" b="b"/>
            <a:pathLst>
              <a:path w="4003829" h="5338439">
                <a:moveTo>
                  <a:pt x="0" y="0"/>
                </a:moveTo>
                <a:lnTo>
                  <a:pt x="4003830" y="0"/>
                </a:lnTo>
                <a:lnTo>
                  <a:pt x="4003830" y="5338439"/>
                </a:lnTo>
                <a:lnTo>
                  <a:pt x="0" y="5338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55471" y="3919861"/>
            <a:ext cx="4003829" cy="5338439"/>
          </a:xfrm>
          <a:custGeom>
            <a:avLst/>
            <a:gdLst/>
            <a:ahLst/>
            <a:cxnLst/>
            <a:rect l="l" t="t" r="r" b="b"/>
            <a:pathLst>
              <a:path w="4003829" h="5338439">
                <a:moveTo>
                  <a:pt x="0" y="0"/>
                </a:moveTo>
                <a:lnTo>
                  <a:pt x="4003829" y="0"/>
                </a:lnTo>
                <a:lnTo>
                  <a:pt x="4003829" y="5338439"/>
                </a:lnTo>
                <a:lnTo>
                  <a:pt x="0" y="5338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57452" y="3922503"/>
            <a:ext cx="4001848" cy="5335797"/>
          </a:xfrm>
          <a:custGeom>
            <a:avLst/>
            <a:gdLst/>
            <a:ahLst/>
            <a:cxnLst/>
            <a:rect l="l" t="t" r="r" b="b"/>
            <a:pathLst>
              <a:path w="4001848" h="5335797">
                <a:moveTo>
                  <a:pt x="0" y="0"/>
                </a:moveTo>
                <a:lnTo>
                  <a:pt x="4001848" y="0"/>
                </a:lnTo>
                <a:lnTo>
                  <a:pt x="4001848" y="5335797"/>
                </a:lnTo>
                <a:lnTo>
                  <a:pt x="0" y="53357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37884" y="3922503"/>
            <a:ext cx="4001848" cy="5335797"/>
          </a:xfrm>
          <a:custGeom>
            <a:avLst/>
            <a:gdLst/>
            <a:ahLst/>
            <a:cxnLst/>
            <a:rect l="l" t="t" r="r" b="b"/>
            <a:pathLst>
              <a:path w="4001848" h="5335797">
                <a:moveTo>
                  <a:pt x="0" y="0"/>
                </a:moveTo>
                <a:lnTo>
                  <a:pt x="4001847" y="0"/>
                </a:lnTo>
                <a:lnTo>
                  <a:pt x="4001847" y="5335797"/>
                </a:lnTo>
                <a:lnTo>
                  <a:pt x="0" y="53357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922503"/>
            <a:ext cx="3991463" cy="5321950"/>
          </a:xfrm>
          <a:custGeom>
            <a:avLst/>
            <a:gdLst/>
            <a:ahLst/>
            <a:cxnLst/>
            <a:rect l="l" t="t" r="r" b="b"/>
            <a:pathLst>
              <a:path w="3991463" h="5321950">
                <a:moveTo>
                  <a:pt x="0" y="0"/>
                </a:moveTo>
                <a:lnTo>
                  <a:pt x="3991463" y="0"/>
                </a:lnTo>
                <a:lnTo>
                  <a:pt x="3991463" y="5321950"/>
                </a:lnTo>
                <a:lnTo>
                  <a:pt x="0" y="53219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75421" y="467942"/>
            <a:ext cx="5137158" cy="3064658"/>
          </a:xfrm>
          <a:custGeom>
            <a:avLst/>
            <a:gdLst/>
            <a:ahLst/>
            <a:cxnLst/>
            <a:rect l="l" t="t" r="r" b="b"/>
            <a:pathLst>
              <a:path w="5137158" h="3064658">
                <a:moveTo>
                  <a:pt x="0" y="0"/>
                </a:moveTo>
                <a:lnTo>
                  <a:pt x="5137158" y="0"/>
                </a:lnTo>
                <a:lnTo>
                  <a:pt x="5137158" y="3064659"/>
                </a:lnTo>
                <a:lnTo>
                  <a:pt x="0" y="30646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4587" b="-1113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79806" y="541114"/>
            <a:ext cx="9897021" cy="3642329"/>
          </a:xfrm>
          <a:custGeom>
            <a:avLst/>
            <a:gdLst/>
            <a:ahLst/>
            <a:cxnLst/>
            <a:rect l="l" t="t" r="r" b="b"/>
            <a:pathLst>
              <a:path w="9897021" h="3642329">
                <a:moveTo>
                  <a:pt x="0" y="0"/>
                </a:moveTo>
                <a:lnTo>
                  <a:pt x="9897021" y="0"/>
                </a:lnTo>
                <a:lnTo>
                  <a:pt x="9897021" y="3642329"/>
                </a:lnTo>
                <a:lnTo>
                  <a:pt x="0" y="3642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619" b="-1440"/>
            </a:stretch>
          </a:blipFill>
        </p:spPr>
      </p:sp>
      <p:sp>
        <p:nvSpPr>
          <p:cNvPr id="4" name="Freeform 4"/>
          <p:cNvSpPr/>
          <p:nvPr/>
        </p:nvSpPr>
        <p:spPr>
          <a:xfrm rot="-3026566">
            <a:off x="2271241" y="590757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67794" y="1202963"/>
            <a:ext cx="8721045" cy="247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454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ȘCOALA SINT-JANSHOF</a:t>
            </a:r>
          </a:p>
          <a:p>
            <a:pPr algn="ctr">
              <a:lnSpc>
                <a:spcPts val="3727"/>
              </a:lnSpc>
            </a:pPr>
            <a:endParaRPr lang="en-US" sz="4545">
              <a:solidFill>
                <a:srgbClr val="000000"/>
              </a:solidFill>
              <a:latin typeface="Andada Bold"/>
              <a:ea typeface="Andada Bold"/>
              <a:cs typeface="Andada Bold"/>
              <a:sym typeface="Andada Bold"/>
            </a:endParaRPr>
          </a:p>
          <a:p>
            <a:pPr algn="ctr">
              <a:lnSpc>
                <a:spcPts val="3727"/>
              </a:lnSpc>
            </a:pPr>
            <a:r>
              <a:rPr lang="en-US" sz="454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MECHELEN, BELGIA</a:t>
            </a:r>
          </a:p>
          <a:p>
            <a:pPr algn="ctr">
              <a:lnSpc>
                <a:spcPts val="7155"/>
              </a:lnSpc>
            </a:pPr>
            <a:endParaRPr lang="en-US" sz="4545">
              <a:solidFill>
                <a:srgbClr val="000000"/>
              </a:solidFill>
              <a:latin typeface="Andada Bold"/>
              <a:ea typeface="Andada Bold"/>
              <a:cs typeface="Andada Bold"/>
              <a:sym typeface="Andada Bold"/>
            </a:endParaRPr>
          </a:p>
        </p:txBody>
      </p:sp>
      <p:sp>
        <p:nvSpPr>
          <p:cNvPr id="6" name="Freeform 6"/>
          <p:cNvSpPr/>
          <p:nvPr/>
        </p:nvSpPr>
        <p:spPr>
          <a:xfrm rot="7671314">
            <a:off x="11833594" y="2789070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4" y="0"/>
                </a:lnTo>
                <a:lnTo>
                  <a:pt x="3728344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017" y="5731744"/>
            <a:ext cx="16230600" cy="4195558"/>
          </a:xfrm>
          <a:custGeom>
            <a:avLst/>
            <a:gdLst/>
            <a:ahLst/>
            <a:cxnLst/>
            <a:rect l="l" t="t" r="r" b="b"/>
            <a:pathLst>
              <a:path w="16230600" h="4195558">
                <a:moveTo>
                  <a:pt x="0" y="0"/>
                </a:moveTo>
                <a:lnTo>
                  <a:pt x="16230600" y="0"/>
                </a:lnTo>
                <a:lnTo>
                  <a:pt x="16230600" y="4195558"/>
                </a:lnTo>
                <a:lnTo>
                  <a:pt x="0" y="4195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818" b="-6105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00673" y="-399740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32824" y="2141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334721"/>
            <a:ext cx="18288000" cy="845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4"/>
              </a:lnSpc>
            </a:pPr>
            <a:endParaRPr/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În urma experienței profesionale dobândite în Belgia, școala noastră a inițiat activități pentru orientarea școlară și profesională a elevilor:</a:t>
            </a:r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-Festivalul Socatei (mai 2024)</a:t>
            </a:r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-Magazinul de Mărțișoare (februarie 2024)</a:t>
            </a:r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-Târgul de toamnă și Halloween (octombrie 2024)</a:t>
            </a:r>
          </a:p>
          <a:p>
            <a:pPr algn="ctr">
              <a:lnSpc>
                <a:spcPts val="7484"/>
              </a:lnSpc>
            </a:pPr>
            <a:endParaRPr lang="en-US" sz="5346">
              <a:solidFill>
                <a:srgbClr val="004AAD"/>
              </a:solidFill>
              <a:latin typeface="Andada Bold"/>
              <a:ea typeface="Andada Bold"/>
              <a:cs typeface="Andada Bold"/>
              <a:sym typeface="Andada Bold"/>
            </a:endParaRPr>
          </a:p>
          <a:p>
            <a:pPr algn="ctr">
              <a:lnSpc>
                <a:spcPts val="7484"/>
              </a:lnSpc>
              <a:spcBef>
                <a:spcPct val="0"/>
              </a:spcBef>
            </a:pPr>
            <a:endParaRPr lang="en-US" sz="5346">
              <a:solidFill>
                <a:srgbClr val="004AAD"/>
              </a:solidFill>
              <a:latin typeface="Andada Bold"/>
              <a:ea typeface="Andada Bold"/>
              <a:cs typeface="Andada Bold"/>
              <a:sym typeface="Andad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685224" y="3665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00673" y="-399740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32824" y="2141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85224" y="3665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2121535"/>
            <a:ext cx="5817637" cy="4363228"/>
          </a:xfrm>
          <a:custGeom>
            <a:avLst/>
            <a:gdLst/>
            <a:ahLst/>
            <a:cxnLst/>
            <a:rect l="l" t="t" r="r" b="b"/>
            <a:pathLst>
              <a:path w="5817637" h="4363228">
                <a:moveTo>
                  <a:pt x="0" y="0"/>
                </a:moveTo>
                <a:lnTo>
                  <a:pt x="5817637" y="0"/>
                </a:lnTo>
                <a:lnTo>
                  <a:pt x="5817637" y="4363228"/>
                </a:lnTo>
                <a:lnTo>
                  <a:pt x="0" y="4363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66007" y="2121535"/>
            <a:ext cx="6173237" cy="4287746"/>
          </a:xfrm>
          <a:custGeom>
            <a:avLst/>
            <a:gdLst/>
            <a:ahLst/>
            <a:cxnLst/>
            <a:rect l="l" t="t" r="r" b="b"/>
            <a:pathLst>
              <a:path w="6173237" h="4287746">
                <a:moveTo>
                  <a:pt x="0" y="0"/>
                </a:moveTo>
                <a:lnTo>
                  <a:pt x="6173237" y="0"/>
                </a:lnTo>
                <a:lnTo>
                  <a:pt x="6173237" y="4287746"/>
                </a:lnTo>
                <a:lnTo>
                  <a:pt x="0" y="4287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56132" y="4774930"/>
            <a:ext cx="5556876" cy="5327401"/>
          </a:xfrm>
          <a:custGeom>
            <a:avLst/>
            <a:gdLst/>
            <a:ahLst/>
            <a:cxnLst/>
            <a:rect l="l" t="t" r="r" b="b"/>
            <a:pathLst>
              <a:path w="5556876" h="5327401">
                <a:moveTo>
                  <a:pt x="0" y="0"/>
                </a:moveTo>
                <a:lnTo>
                  <a:pt x="5556876" y="0"/>
                </a:lnTo>
                <a:lnTo>
                  <a:pt x="5556876" y="5327401"/>
                </a:lnTo>
                <a:lnTo>
                  <a:pt x="0" y="53274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26" b="-694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95928" y="558183"/>
            <a:ext cx="9836896" cy="92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8"/>
              </a:lnSpc>
              <a:spcBef>
                <a:spcPct val="0"/>
              </a:spcBef>
            </a:pPr>
            <a:r>
              <a:rPr lang="en-US" sz="5392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Festivalul Socatei (mai 2024)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00673" y="-399740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32824" y="2141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85224" y="3665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4043" y="2184468"/>
            <a:ext cx="4125866" cy="5501155"/>
          </a:xfrm>
          <a:custGeom>
            <a:avLst/>
            <a:gdLst/>
            <a:ahLst/>
            <a:cxnLst/>
            <a:rect l="l" t="t" r="r" b="b"/>
            <a:pathLst>
              <a:path w="4125866" h="5501155">
                <a:moveTo>
                  <a:pt x="0" y="0"/>
                </a:moveTo>
                <a:lnTo>
                  <a:pt x="4125867" y="0"/>
                </a:lnTo>
                <a:lnTo>
                  <a:pt x="4125867" y="5501154"/>
                </a:lnTo>
                <a:lnTo>
                  <a:pt x="0" y="5501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3434" y="2184468"/>
            <a:ext cx="4125866" cy="5501155"/>
          </a:xfrm>
          <a:custGeom>
            <a:avLst/>
            <a:gdLst/>
            <a:ahLst/>
            <a:cxnLst/>
            <a:rect l="l" t="t" r="r" b="b"/>
            <a:pathLst>
              <a:path w="4125866" h="5501155">
                <a:moveTo>
                  <a:pt x="0" y="0"/>
                </a:moveTo>
                <a:lnTo>
                  <a:pt x="4125866" y="0"/>
                </a:lnTo>
                <a:lnTo>
                  <a:pt x="4125866" y="5501154"/>
                </a:lnTo>
                <a:lnTo>
                  <a:pt x="0" y="55011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88103" y="4428592"/>
            <a:ext cx="7817137" cy="5664060"/>
          </a:xfrm>
          <a:custGeom>
            <a:avLst/>
            <a:gdLst/>
            <a:ahLst/>
            <a:cxnLst/>
            <a:rect l="l" t="t" r="r" b="b"/>
            <a:pathLst>
              <a:path w="7817137" h="5664060">
                <a:moveTo>
                  <a:pt x="0" y="0"/>
                </a:moveTo>
                <a:lnTo>
                  <a:pt x="7817137" y="0"/>
                </a:lnTo>
                <a:lnTo>
                  <a:pt x="7817137" y="5664060"/>
                </a:lnTo>
                <a:lnTo>
                  <a:pt x="0" y="56640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70477" y="660566"/>
            <a:ext cx="10114747" cy="287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2"/>
              </a:lnSpc>
            </a:pPr>
            <a:r>
              <a:rPr lang="en-US" sz="5444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Magazinul de Mărțișoare </a:t>
            </a:r>
          </a:p>
          <a:p>
            <a:pPr algn="ctr">
              <a:lnSpc>
                <a:spcPts val="7622"/>
              </a:lnSpc>
            </a:pPr>
            <a:r>
              <a:rPr lang="en-US" sz="5444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(februarie 2024)</a:t>
            </a:r>
          </a:p>
          <a:p>
            <a:pPr algn="ctr">
              <a:lnSpc>
                <a:spcPts val="7762"/>
              </a:lnSpc>
              <a:spcBef>
                <a:spcPct val="0"/>
              </a:spcBef>
            </a:pPr>
            <a:endParaRPr lang="en-US" sz="5444">
              <a:solidFill>
                <a:srgbClr val="004AAD"/>
              </a:solidFill>
              <a:latin typeface="Andada Bold"/>
              <a:ea typeface="Andada Bold"/>
              <a:cs typeface="Andada Bold"/>
              <a:sym typeface="Andada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00673" y="-399740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32824" y="2141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85224" y="3665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566215"/>
            <a:ext cx="8862253" cy="7080971"/>
          </a:xfrm>
          <a:custGeom>
            <a:avLst/>
            <a:gdLst/>
            <a:ahLst/>
            <a:cxnLst/>
            <a:rect l="l" t="t" r="r" b="b"/>
            <a:pathLst>
              <a:path w="8862253" h="7080971">
                <a:moveTo>
                  <a:pt x="0" y="0"/>
                </a:moveTo>
                <a:lnTo>
                  <a:pt x="8862253" y="0"/>
                </a:lnTo>
                <a:lnTo>
                  <a:pt x="8862253" y="7080971"/>
                </a:lnTo>
                <a:lnTo>
                  <a:pt x="0" y="70809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66" r="-32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3708" y="2566215"/>
            <a:ext cx="7670249" cy="7080971"/>
          </a:xfrm>
          <a:custGeom>
            <a:avLst/>
            <a:gdLst/>
            <a:ahLst/>
            <a:cxnLst/>
            <a:rect l="l" t="t" r="r" b="b"/>
            <a:pathLst>
              <a:path w="7670249" h="7080971">
                <a:moveTo>
                  <a:pt x="0" y="0"/>
                </a:moveTo>
                <a:lnTo>
                  <a:pt x="7670249" y="0"/>
                </a:lnTo>
                <a:lnTo>
                  <a:pt x="7670249" y="7080971"/>
                </a:lnTo>
                <a:lnTo>
                  <a:pt x="0" y="70809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16" b="-640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95928" y="30379"/>
            <a:ext cx="9836896" cy="188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8"/>
              </a:lnSpc>
              <a:spcBef>
                <a:spcPct val="0"/>
              </a:spcBef>
            </a:pPr>
            <a:r>
              <a:rPr lang="en-US" sz="5392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Târgul de toamnă și Halloween (octombrie 2024)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00673" y="-399740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32824" y="2141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2959" y="3244548"/>
            <a:ext cx="4582082" cy="6233675"/>
          </a:xfrm>
          <a:custGeom>
            <a:avLst/>
            <a:gdLst/>
            <a:ahLst/>
            <a:cxnLst/>
            <a:rect l="l" t="t" r="r" b="b"/>
            <a:pathLst>
              <a:path w="4582082" h="6233675">
                <a:moveTo>
                  <a:pt x="0" y="0"/>
                </a:moveTo>
                <a:lnTo>
                  <a:pt x="4582082" y="0"/>
                </a:lnTo>
                <a:lnTo>
                  <a:pt x="4582082" y="6233675"/>
                </a:lnTo>
                <a:lnTo>
                  <a:pt x="0" y="6233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302" t="-14747" r="-7591" b="-79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33719" y="1427251"/>
            <a:ext cx="14020562" cy="88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3"/>
              </a:lnSpc>
              <a:spcBef>
                <a:spcPct val="0"/>
              </a:spcBef>
            </a:pPr>
            <a:r>
              <a:rPr lang="en-US" sz="5095">
                <a:solidFill>
                  <a:srgbClr val="004AAD"/>
                </a:solidFill>
                <a:latin typeface="Andada Bold"/>
                <a:ea typeface="Andada Bold"/>
                <a:cs typeface="Andada Bold"/>
                <a:sym typeface="Andada Bold"/>
              </a:rPr>
              <a:t>VĂ MULȚUMIM CĂ AȚI FOST ALĂTURI DE NOI!</a:t>
            </a:r>
          </a:p>
        </p:txBody>
      </p:sp>
      <p:sp>
        <p:nvSpPr>
          <p:cNvPr id="7" name="Freeform 7"/>
          <p:cNvSpPr/>
          <p:nvPr/>
        </p:nvSpPr>
        <p:spPr>
          <a:xfrm>
            <a:off x="13685224" y="366509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5367" y="-614565"/>
            <a:ext cx="3402500" cy="3006572"/>
          </a:xfrm>
          <a:custGeom>
            <a:avLst/>
            <a:gdLst/>
            <a:ahLst/>
            <a:cxnLst/>
            <a:rect l="l" t="t" r="r" b="b"/>
            <a:pathLst>
              <a:path w="3402500" h="3006572">
                <a:moveTo>
                  <a:pt x="0" y="0"/>
                </a:moveTo>
                <a:lnTo>
                  <a:pt x="3402500" y="0"/>
                </a:lnTo>
                <a:lnTo>
                  <a:pt x="3402500" y="3006572"/>
                </a:lnTo>
                <a:lnTo>
                  <a:pt x="0" y="3006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67622">
            <a:off x="15839248" y="7911485"/>
            <a:ext cx="1709996" cy="1669578"/>
          </a:xfrm>
          <a:custGeom>
            <a:avLst/>
            <a:gdLst/>
            <a:ahLst/>
            <a:cxnLst/>
            <a:rect l="l" t="t" r="r" b="b"/>
            <a:pathLst>
              <a:path w="1709996" h="1669578">
                <a:moveTo>
                  <a:pt x="0" y="0"/>
                </a:moveTo>
                <a:lnTo>
                  <a:pt x="1709996" y="0"/>
                </a:lnTo>
                <a:lnTo>
                  <a:pt x="1709996" y="1669579"/>
                </a:lnTo>
                <a:lnTo>
                  <a:pt x="0" y="1669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29133" y="664489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59412" y="400859"/>
            <a:ext cx="5748393" cy="4742641"/>
          </a:xfrm>
          <a:custGeom>
            <a:avLst/>
            <a:gdLst/>
            <a:ahLst/>
            <a:cxnLst/>
            <a:rect l="l" t="t" r="r" b="b"/>
            <a:pathLst>
              <a:path w="5748393" h="4742641">
                <a:moveTo>
                  <a:pt x="0" y="0"/>
                </a:moveTo>
                <a:lnTo>
                  <a:pt x="5748394" y="0"/>
                </a:lnTo>
                <a:lnTo>
                  <a:pt x="5748394" y="4742641"/>
                </a:lnTo>
                <a:lnTo>
                  <a:pt x="0" y="47426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31107" y="6291119"/>
            <a:ext cx="3808960" cy="2925768"/>
          </a:xfrm>
          <a:custGeom>
            <a:avLst/>
            <a:gdLst/>
            <a:ahLst/>
            <a:cxnLst/>
            <a:rect l="l" t="t" r="r" b="b"/>
            <a:pathLst>
              <a:path w="3808960" h="2925768">
                <a:moveTo>
                  <a:pt x="0" y="0"/>
                </a:moveTo>
                <a:lnTo>
                  <a:pt x="3808960" y="0"/>
                </a:lnTo>
                <a:lnTo>
                  <a:pt x="3808960" y="2925768"/>
                </a:lnTo>
                <a:lnTo>
                  <a:pt x="0" y="29257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36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58503" y="6291119"/>
            <a:ext cx="3854697" cy="2967181"/>
          </a:xfrm>
          <a:custGeom>
            <a:avLst/>
            <a:gdLst/>
            <a:ahLst/>
            <a:cxnLst/>
            <a:rect l="l" t="t" r="r" b="b"/>
            <a:pathLst>
              <a:path w="3854697" h="2967181">
                <a:moveTo>
                  <a:pt x="0" y="0"/>
                </a:moveTo>
                <a:lnTo>
                  <a:pt x="3854697" y="0"/>
                </a:lnTo>
                <a:lnTo>
                  <a:pt x="3854697" y="2967181"/>
                </a:lnTo>
                <a:lnTo>
                  <a:pt x="0" y="2967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9284" r="-1611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27405" y="2159361"/>
            <a:ext cx="3852079" cy="2959870"/>
          </a:xfrm>
          <a:custGeom>
            <a:avLst/>
            <a:gdLst/>
            <a:ahLst/>
            <a:cxnLst/>
            <a:rect l="l" t="t" r="r" b="b"/>
            <a:pathLst>
              <a:path w="3852079" h="2959870">
                <a:moveTo>
                  <a:pt x="0" y="0"/>
                </a:moveTo>
                <a:lnTo>
                  <a:pt x="3852079" y="0"/>
                </a:lnTo>
                <a:lnTo>
                  <a:pt x="3852079" y="2959869"/>
                </a:lnTo>
                <a:lnTo>
                  <a:pt x="0" y="2959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6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1510" y="2061660"/>
            <a:ext cx="4068303" cy="2954307"/>
          </a:xfrm>
          <a:custGeom>
            <a:avLst/>
            <a:gdLst/>
            <a:ahLst/>
            <a:cxnLst/>
            <a:rect l="l" t="t" r="r" b="b"/>
            <a:pathLst>
              <a:path w="4068303" h="2954307">
                <a:moveTo>
                  <a:pt x="0" y="0"/>
                </a:moveTo>
                <a:lnTo>
                  <a:pt x="4068303" y="0"/>
                </a:lnTo>
                <a:lnTo>
                  <a:pt x="4068303" y="2954306"/>
                </a:lnTo>
                <a:lnTo>
                  <a:pt x="0" y="2954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421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60595" y="1325588"/>
            <a:ext cx="8766810" cy="83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3676" y="3465769"/>
            <a:ext cx="4977547" cy="6858001"/>
          </a:xfrm>
          <a:custGeom>
            <a:avLst/>
            <a:gdLst/>
            <a:ahLst/>
            <a:cxnLst/>
            <a:rect l="l" t="t" r="r" b="b"/>
            <a:pathLst>
              <a:path w="4977547" h="6858001">
                <a:moveTo>
                  <a:pt x="0" y="0"/>
                </a:moveTo>
                <a:lnTo>
                  <a:pt x="4977547" y="0"/>
                </a:lnTo>
                <a:lnTo>
                  <a:pt x="4977547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060461" y="5414606"/>
            <a:ext cx="4557764" cy="488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8"/>
              </a:lnSpc>
            </a:pPr>
            <a:r>
              <a:rPr lang="en-US" sz="2800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PRIORITATE: bunăstărea socială</a:t>
            </a:r>
          </a:p>
          <a:p>
            <a:pPr algn="just">
              <a:lnSpc>
                <a:spcPts val="4928"/>
              </a:lnSpc>
            </a:pPr>
            <a:r>
              <a:rPr lang="en-US" sz="2800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 Se încearcă să ducă fiecare elev cât mai departe posibil.</a:t>
            </a:r>
          </a:p>
          <a:p>
            <a:pPr algn="just">
              <a:lnSpc>
                <a:spcPts val="4928"/>
              </a:lnSpc>
            </a:pPr>
            <a:r>
              <a:rPr lang="en-US" sz="2800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Fiecare tânăr urmează un program individual, cu respect pentru cine este.</a:t>
            </a:r>
          </a:p>
          <a:p>
            <a:pPr algn="l">
              <a:lnSpc>
                <a:spcPts val="4576"/>
              </a:lnSpc>
            </a:pPr>
            <a:endParaRPr lang="en-US" sz="2800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5031" y="3447384"/>
            <a:ext cx="5004235" cy="6894771"/>
          </a:xfrm>
          <a:custGeom>
            <a:avLst/>
            <a:gdLst/>
            <a:ahLst/>
            <a:cxnLst/>
            <a:rect l="l" t="t" r="r" b="b"/>
            <a:pathLst>
              <a:path w="5004235" h="6894771">
                <a:moveTo>
                  <a:pt x="0" y="0"/>
                </a:moveTo>
                <a:lnTo>
                  <a:pt x="5004235" y="0"/>
                </a:lnTo>
                <a:lnTo>
                  <a:pt x="5004235" y="6894771"/>
                </a:lnTo>
                <a:lnTo>
                  <a:pt x="0" y="689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41883" y="5307455"/>
            <a:ext cx="4872765" cy="4925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6066" lvl="1" indent="-308033" algn="l">
              <a:lnSpc>
                <a:spcPts val="4023"/>
              </a:lnSpc>
              <a:buFont typeface="Arial"/>
              <a:buChar char="•"/>
            </a:pPr>
            <a:r>
              <a:rPr lang="en-US" sz="2853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Tineri între 13 și 21 ani</a:t>
            </a:r>
          </a:p>
          <a:p>
            <a:pPr marL="616066" lvl="1" indent="-308033" algn="l">
              <a:lnSpc>
                <a:spcPts val="4023"/>
              </a:lnSpc>
              <a:buFont typeface="Arial"/>
              <a:buChar char="•"/>
            </a:pPr>
            <a:r>
              <a:rPr lang="en-US" sz="2853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Tineri cu certificate “tip 9”</a:t>
            </a:r>
          </a:p>
          <a:p>
            <a:pPr marL="616066" lvl="1" indent="-308033" algn="l">
              <a:lnSpc>
                <a:spcPts val="4023"/>
              </a:lnSpc>
              <a:buFont typeface="Arial"/>
              <a:buChar char="•"/>
            </a:pPr>
            <a:r>
              <a:rPr lang="en-US" sz="2853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TSA și IQ      60</a:t>
            </a:r>
          </a:p>
          <a:p>
            <a:pPr marL="616066" lvl="1" indent="-308033" algn="l">
              <a:lnSpc>
                <a:spcPts val="4023"/>
              </a:lnSpc>
              <a:buFont typeface="Arial"/>
              <a:buChar char="•"/>
            </a:pPr>
            <a:r>
              <a:rPr lang="en-US" sz="2853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Tineri care nu frecventează școala în mod regulat</a:t>
            </a:r>
          </a:p>
          <a:p>
            <a:pPr marL="616066" lvl="1" indent="-308033" algn="l">
              <a:lnSpc>
                <a:spcPts val="4023"/>
              </a:lnSpc>
              <a:buFont typeface="Arial"/>
              <a:buChar char="•"/>
            </a:pPr>
            <a:r>
              <a:rPr lang="en-US" sz="2853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 Cu probleme de comportament</a:t>
            </a:r>
          </a:p>
          <a:p>
            <a:pPr algn="l">
              <a:lnSpc>
                <a:spcPts val="3262"/>
              </a:lnSpc>
            </a:pPr>
            <a:endParaRPr lang="en-US" sz="2853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74349" y="3428999"/>
            <a:ext cx="4988471" cy="6873052"/>
          </a:xfrm>
          <a:custGeom>
            <a:avLst/>
            <a:gdLst/>
            <a:ahLst/>
            <a:cxnLst/>
            <a:rect l="l" t="t" r="r" b="b"/>
            <a:pathLst>
              <a:path w="4988471" h="6873052">
                <a:moveTo>
                  <a:pt x="0" y="0"/>
                </a:moveTo>
                <a:lnTo>
                  <a:pt x="4988471" y="0"/>
                </a:lnTo>
                <a:lnTo>
                  <a:pt x="4988471" y="6873052"/>
                </a:lnTo>
                <a:lnTo>
                  <a:pt x="0" y="6873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17497" y="4476898"/>
            <a:ext cx="4115991" cy="666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840"/>
              </a:lnSpc>
              <a:spcBef>
                <a:spcPct val="0"/>
              </a:spcBef>
            </a:pPr>
            <a:r>
              <a:rPr lang="en-US" sz="509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ELEVI CU TSA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8152" y="4462545"/>
            <a:ext cx="4294998" cy="63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53"/>
              </a:lnSpc>
              <a:spcBef>
                <a:spcPct val="0"/>
              </a:spcBef>
            </a:pPr>
            <a:r>
              <a:rPr lang="en-US" sz="4898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PENTRU CINE?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27965" y="4462545"/>
            <a:ext cx="2988970" cy="65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845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SCOPUL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52999" y="467942"/>
            <a:ext cx="3823756" cy="2776722"/>
          </a:xfrm>
          <a:custGeom>
            <a:avLst/>
            <a:gdLst/>
            <a:ahLst/>
            <a:cxnLst/>
            <a:rect l="l" t="t" r="r" b="b"/>
            <a:pathLst>
              <a:path w="3823756" h="2776722">
                <a:moveTo>
                  <a:pt x="0" y="0"/>
                </a:moveTo>
                <a:lnTo>
                  <a:pt x="3823755" y="0"/>
                </a:lnTo>
                <a:lnTo>
                  <a:pt x="3823755" y="2776722"/>
                </a:lnTo>
                <a:lnTo>
                  <a:pt x="0" y="27767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421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29655" y="5307455"/>
            <a:ext cx="4103263" cy="454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  <a:spcBef>
                <a:spcPct val="0"/>
              </a:spcBef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Elevii cu autism și probleme emoționale care nu se încadrează în orele obișnuite și au nevoie de un program individual.</a:t>
            </a:r>
          </a:p>
          <a:p>
            <a:pPr algn="just">
              <a:lnSpc>
                <a:spcPts val="4001"/>
              </a:lnSpc>
              <a:spcBef>
                <a:spcPct val="0"/>
              </a:spcBef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Unii elevi lucrează voluntar într-un mediu de lucru protejat.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101" y="6779800"/>
            <a:ext cx="241550" cy="60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  <a:spcBef>
                <a:spcPct val="0"/>
              </a:spcBef>
            </a:pPr>
            <a:r>
              <a:rPr lang="en-US" sz="3395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&gt;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7436" y="4325203"/>
            <a:ext cx="7354482" cy="4933097"/>
          </a:xfrm>
          <a:custGeom>
            <a:avLst/>
            <a:gdLst/>
            <a:ahLst/>
            <a:cxnLst/>
            <a:rect l="l" t="t" r="r" b="b"/>
            <a:pathLst>
              <a:path w="7354482" h="4933097">
                <a:moveTo>
                  <a:pt x="0" y="0"/>
                </a:moveTo>
                <a:lnTo>
                  <a:pt x="7354482" y="0"/>
                </a:lnTo>
                <a:lnTo>
                  <a:pt x="7354482" y="4933097"/>
                </a:lnTo>
                <a:lnTo>
                  <a:pt x="0" y="49330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21" b="-859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87561" y="1644120"/>
            <a:ext cx="5710635" cy="7614180"/>
          </a:xfrm>
          <a:custGeom>
            <a:avLst/>
            <a:gdLst/>
            <a:ahLst/>
            <a:cxnLst/>
            <a:rect l="l" t="t" r="r" b="b"/>
            <a:pathLst>
              <a:path w="5710635" h="7614180">
                <a:moveTo>
                  <a:pt x="0" y="0"/>
                </a:moveTo>
                <a:lnTo>
                  <a:pt x="5710635" y="0"/>
                </a:lnTo>
                <a:lnTo>
                  <a:pt x="5710635" y="7614180"/>
                </a:lnTo>
                <a:lnTo>
                  <a:pt x="0" y="7614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89701" y="2960444"/>
            <a:ext cx="6721522" cy="9260827"/>
          </a:xfrm>
          <a:custGeom>
            <a:avLst/>
            <a:gdLst/>
            <a:ahLst/>
            <a:cxnLst/>
            <a:rect l="l" t="t" r="r" b="b"/>
            <a:pathLst>
              <a:path w="6721522" h="9260827">
                <a:moveTo>
                  <a:pt x="0" y="0"/>
                </a:moveTo>
                <a:lnTo>
                  <a:pt x="6721522" y="0"/>
                </a:lnTo>
                <a:lnTo>
                  <a:pt x="6721522" y="9260827"/>
                </a:lnTo>
                <a:lnTo>
                  <a:pt x="0" y="92608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4349" y="2960444"/>
            <a:ext cx="5328549" cy="7341607"/>
          </a:xfrm>
          <a:custGeom>
            <a:avLst/>
            <a:gdLst/>
            <a:ahLst/>
            <a:cxnLst/>
            <a:rect l="l" t="t" r="r" b="b"/>
            <a:pathLst>
              <a:path w="5328549" h="7341607">
                <a:moveTo>
                  <a:pt x="0" y="0"/>
                </a:moveTo>
                <a:lnTo>
                  <a:pt x="5328549" y="0"/>
                </a:lnTo>
                <a:lnTo>
                  <a:pt x="5328549" y="7341607"/>
                </a:lnTo>
                <a:lnTo>
                  <a:pt x="0" y="73416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36617" y="467942"/>
            <a:ext cx="4043717" cy="2602592"/>
          </a:xfrm>
          <a:custGeom>
            <a:avLst/>
            <a:gdLst/>
            <a:ahLst/>
            <a:cxnLst/>
            <a:rect l="l" t="t" r="r" b="b"/>
            <a:pathLst>
              <a:path w="4043717" h="2602592">
                <a:moveTo>
                  <a:pt x="0" y="0"/>
                </a:moveTo>
                <a:lnTo>
                  <a:pt x="4043717" y="0"/>
                </a:lnTo>
                <a:lnTo>
                  <a:pt x="4043717" y="2602592"/>
                </a:lnTo>
                <a:lnTo>
                  <a:pt x="0" y="26025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6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290273" y="4700661"/>
            <a:ext cx="6246210" cy="570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8"/>
              </a:lnSpc>
            </a:pPr>
            <a:r>
              <a:rPr lang="en-US" sz="2712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·TIMP LIBER (muzică, dramă și artă, hobby-uri, jocuri, înot, etc )</a:t>
            </a:r>
          </a:p>
          <a:p>
            <a:pPr algn="just">
              <a:lnSpc>
                <a:spcPts val="3798"/>
              </a:lnSpc>
            </a:pPr>
            <a:r>
              <a:rPr lang="en-US" sz="2712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·ACASĂ (încredere în sine, menaj, cumpărături, gătit, autoîngrijire ) </a:t>
            </a:r>
          </a:p>
          <a:p>
            <a:pPr algn="just">
              <a:lnSpc>
                <a:spcPts val="3798"/>
              </a:lnSpc>
            </a:pPr>
            <a:r>
              <a:rPr lang="en-US" sz="2712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·ATITUDINEA GENERALĂ (relații sociale, pregătire emoțională, atitudinea de muncă ) </a:t>
            </a:r>
          </a:p>
          <a:p>
            <a:pPr algn="just">
              <a:lnSpc>
                <a:spcPts val="3798"/>
              </a:lnSpc>
            </a:pPr>
            <a:r>
              <a:rPr lang="en-US" sz="2712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·MUNCĂ PENTRU ELEVII CARE SUNT CAPABILI</a:t>
            </a:r>
          </a:p>
          <a:p>
            <a:pPr algn="just">
              <a:lnSpc>
                <a:spcPts val="3798"/>
              </a:lnSpc>
            </a:pPr>
            <a:r>
              <a:rPr lang="en-US" sz="2712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(Ateliere: media, întreținere, grădinărit, muncă supravegeată,   sarcini mici)</a:t>
            </a:r>
          </a:p>
          <a:p>
            <a:pPr algn="just">
              <a:lnSpc>
                <a:spcPts val="1979"/>
              </a:lnSpc>
            </a:pPr>
            <a:endParaRPr lang="en-US" sz="2712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  <a:p>
            <a:pPr algn="l">
              <a:lnSpc>
                <a:spcPts val="1838"/>
              </a:lnSpc>
            </a:pPr>
            <a:endParaRPr lang="en-US" sz="2712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6827" y="3912993"/>
            <a:ext cx="4639295" cy="155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3"/>
              </a:lnSpc>
            </a:pPr>
            <a:r>
              <a:rPr lang="en-US" sz="4193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DIZABILITATE INTELECTUALĂ</a:t>
            </a:r>
          </a:p>
          <a:p>
            <a:pPr marL="0" lvl="1" indent="0" algn="ctr">
              <a:lnSpc>
                <a:spcPts val="3983"/>
              </a:lnSpc>
              <a:spcBef>
                <a:spcPct val="0"/>
              </a:spcBef>
            </a:pPr>
            <a:r>
              <a:rPr lang="en-US" sz="4193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SEVERĂ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19309" y="3379466"/>
            <a:ext cx="2988970" cy="126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845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         FOCUS PE  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1207" y="5937273"/>
            <a:ext cx="4890535" cy="404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 Pregătire pentru o viață ulterioară acasă, într-un centru de zi sau într-o unitate de locuințe protejate.</a:t>
            </a:r>
          </a:p>
          <a:p>
            <a:pPr algn="just">
              <a:lnSpc>
                <a:spcPts val="4001"/>
              </a:lnSpc>
            </a:pPr>
            <a:r>
              <a:rPr lang="en-US" sz="2858">
                <a:solidFill>
                  <a:srgbClr val="000000"/>
                </a:solidFill>
                <a:latin typeface="Andada"/>
                <a:ea typeface="Andada"/>
                <a:cs typeface="Andada"/>
                <a:sym typeface="Andada"/>
              </a:rPr>
              <a:t> Unii elevi lucrează voluntar într-un mediu de lucru protejat.</a:t>
            </a:r>
          </a:p>
          <a:p>
            <a:pPr algn="just">
              <a:lnSpc>
                <a:spcPts val="4001"/>
              </a:lnSpc>
              <a:spcBef>
                <a:spcPct val="0"/>
              </a:spcBef>
            </a:pPr>
            <a:endParaRPr lang="en-US" sz="2858">
              <a:solidFill>
                <a:srgbClr val="000000"/>
              </a:solidFill>
              <a:latin typeface="Andada"/>
              <a:ea typeface="Andada"/>
              <a:cs typeface="Andada"/>
              <a:sym typeface="Andad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74271" y="187031"/>
            <a:ext cx="1683338" cy="1683338"/>
          </a:xfrm>
          <a:custGeom>
            <a:avLst/>
            <a:gdLst/>
            <a:ahLst/>
            <a:cxnLst/>
            <a:rect l="l" t="t" r="r" b="b"/>
            <a:pathLst>
              <a:path w="1683338" h="1683338">
                <a:moveTo>
                  <a:pt x="0" y="0"/>
                </a:moveTo>
                <a:lnTo>
                  <a:pt x="1683338" y="0"/>
                </a:lnTo>
                <a:lnTo>
                  <a:pt x="1683338" y="1683338"/>
                </a:lnTo>
                <a:lnTo>
                  <a:pt x="0" y="1683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8685" y="3629125"/>
            <a:ext cx="3547661" cy="4730215"/>
          </a:xfrm>
          <a:custGeom>
            <a:avLst/>
            <a:gdLst/>
            <a:ahLst/>
            <a:cxnLst/>
            <a:rect l="l" t="t" r="r" b="b"/>
            <a:pathLst>
              <a:path w="3547661" h="4730215">
                <a:moveTo>
                  <a:pt x="0" y="0"/>
                </a:moveTo>
                <a:lnTo>
                  <a:pt x="3547661" y="0"/>
                </a:lnTo>
                <a:lnTo>
                  <a:pt x="3547661" y="4730215"/>
                </a:lnTo>
                <a:lnTo>
                  <a:pt x="0" y="4730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38059" y="5143500"/>
            <a:ext cx="6352246" cy="4764184"/>
          </a:xfrm>
          <a:custGeom>
            <a:avLst/>
            <a:gdLst/>
            <a:ahLst/>
            <a:cxnLst/>
            <a:rect l="l" t="t" r="r" b="b"/>
            <a:pathLst>
              <a:path w="6352246" h="4764184">
                <a:moveTo>
                  <a:pt x="0" y="0"/>
                </a:moveTo>
                <a:lnTo>
                  <a:pt x="6352246" y="0"/>
                </a:lnTo>
                <a:lnTo>
                  <a:pt x="6352246" y="4764184"/>
                </a:lnTo>
                <a:lnTo>
                  <a:pt x="0" y="4764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02661" y="3629125"/>
            <a:ext cx="3557826" cy="4743769"/>
          </a:xfrm>
          <a:custGeom>
            <a:avLst/>
            <a:gdLst/>
            <a:ahLst/>
            <a:cxnLst/>
            <a:rect l="l" t="t" r="r" b="b"/>
            <a:pathLst>
              <a:path w="3557826" h="4743769">
                <a:moveTo>
                  <a:pt x="0" y="0"/>
                </a:moveTo>
                <a:lnTo>
                  <a:pt x="3557827" y="0"/>
                </a:lnTo>
                <a:lnTo>
                  <a:pt x="3557827" y="4743768"/>
                </a:lnTo>
                <a:lnTo>
                  <a:pt x="0" y="4743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30537" y="2026357"/>
            <a:ext cx="6299478" cy="88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3"/>
              </a:lnSpc>
              <a:spcBef>
                <a:spcPct val="0"/>
              </a:spcBef>
            </a:pPr>
            <a:r>
              <a:rPr lang="en-US" sz="509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Borgerstein-Mechelen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74271" y="187031"/>
            <a:ext cx="1683338" cy="1683338"/>
          </a:xfrm>
          <a:custGeom>
            <a:avLst/>
            <a:gdLst/>
            <a:ahLst/>
            <a:cxnLst/>
            <a:rect l="l" t="t" r="r" b="b"/>
            <a:pathLst>
              <a:path w="1683338" h="1683338">
                <a:moveTo>
                  <a:pt x="0" y="0"/>
                </a:moveTo>
                <a:lnTo>
                  <a:pt x="1683338" y="0"/>
                </a:lnTo>
                <a:lnTo>
                  <a:pt x="1683338" y="1683338"/>
                </a:lnTo>
                <a:lnTo>
                  <a:pt x="0" y="1683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33284" y="5262422"/>
            <a:ext cx="3560975" cy="4747967"/>
          </a:xfrm>
          <a:custGeom>
            <a:avLst/>
            <a:gdLst/>
            <a:ahLst/>
            <a:cxnLst/>
            <a:rect l="l" t="t" r="r" b="b"/>
            <a:pathLst>
              <a:path w="3560975" h="4747967">
                <a:moveTo>
                  <a:pt x="0" y="0"/>
                </a:moveTo>
                <a:lnTo>
                  <a:pt x="3560976" y="0"/>
                </a:lnTo>
                <a:lnTo>
                  <a:pt x="3560976" y="4747967"/>
                </a:lnTo>
                <a:lnTo>
                  <a:pt x="0" y="4747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4940" y="4878548"/>
            <a:ext cx="5839669" cy="4379752"/>
          </a:xfrm>
          <a:custGeom>
            <a:avLst/>
            <a:gdLst/>
            <a:ahLst/>
            <a:cxnLst/>
            <a:rect l="l" t="t" r="r" b="b"/>
            <a:pathLst>
              <a:path w="5839669" h="4379752">
                <a:moveTo>
                  <a:pt x="0" y="0"/>
                </a:moveTo>
                <a:lnTo>
                  <a:pt x="5839669" y="0"/>
                </a:lnTo>
                <a:lnTo>
                  <a:pt x="5839669" y="4379752"/>
                </a:lnTo>
                <a:lnTo>
                  <a:pt x="0" y="43797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19631" y="4878548"/>
            <a:ext cx="5839669" cy="4379752"/>
          </a:xfrm>
          <a:custGeom>
            <a:avLst/>
            <a:gdLst/>
            <a:ahLst/>
            <a:cxnLst/>
            <a:rect l="l" t="t" r="r" b="b"/>
            <a:pathLst>
              <a:path w="5839669" h="4379752">
                <a:moveTo>
                  <a:pt x="0" y="0"/>
                </a:moveTo>
                <a:lnTo>
                  <a:pt x="5839669" y="0"/>
                </a:lnTo>
                <a:lnTo>
                  <a:pt x="5839669" y="4379752"/>
                </a:lnTo>
                <a:lnTo>
                  <a:pt x="0" y="4379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30537" y="2026357"/>
            <a:ext cx="6299478" cy="88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3"/>
              </a:lnSpc>
              <a:spcBef>
                <a:spcPct val="0"/>
              </a:spcBef>
            </a:pPr>
            <a:r>
              <a:rPr lang="en-US" sz="509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Borgerstein-Mechelen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74" b="-3307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0461" y="467942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74271" y="187031"/>
            <a:ext cx="1683338" cy="1683338"/>
          </a:xfrm>
          <a:custGeom>
            <a:avLst/>
            <a:gdLst/>
            <a:ahLst/>
            <a:cxnLst/>
            <a:rect l="l" t="t" r="r" b="b"/>
            <a:pathLst>
              <a:path w="1683338" h="1683338">
                <a:moveTo>
                  <a:pt x="0" y="0"/>
                </a:moveTo>
                <a:lnTo>
                  <a:pt x="1683338" y="0"/>
                </a:lnTo>
                <a:lnTo>
                  <a:pt x="1683338" y="1683338"/>
                </a:lnTo>
                <a:lnTo>
                  <a:pt x="0" y="1683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1272" y="5143500"/>
            <a:ext cx="6314457" cy="4735843"/>
          </a:xfrm>
          <a:custGeom>
            <a:avLst/>
            <a:gdLst/>
            <a:ahLst/>
            <a:cxnLst/>
            <a:rect l="l" t="t" r="r" b="b"/>
            <a:pathLst>
              <a:path w="6314457" h="4735843">
                <a:moveTo>
                  <a:pt x="0" y="0"/>
                </a:moveTo>
                <a:lnTo>
                  <a:pt x="6314457" y="0"/>
                </a:lnTo>
                <a:lnTo>
                  <a:pt x="6314457" y="4735843"/>
                </a:lnTo>
                <a:lnTo>
                  <a:pt x="0" y="4735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010135"/>
            <a:ext cx="3907375" cy="5209834"/>
          </a:xfrm>
          <a:custGeom>
            <a:avLst/>
            <a:gdLst/>
            <a:ahLst/>
            <a:cxnLst/>
            <a:rect l="l" t="t" r="r" b="b"/>
            <a:pathLst>
              <a:path w="3907375" h="5209834">
                <a:moveTo>
                  <a:pt x="0" y="0"/>
                </a:moveTo>
                <a:lnTo>
                  <a:pt x="3907375" y="0"/>
                </a:lnTo>
                <a:lnTo>
                  <a:pt x="3907375" y="5209834"/>
                </a:lnTo>
                <a:lnTo>
                  <a:pt x="0" y="52098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80926" y="4010135"/>
            <a:ext cx="4005457" cy="5340609"/>
          </a:xfrm>
          <a:custGeom>
            <a:avLst/>
            <a:gdLst/>
            <a:ahLst/>
            <a:cxnLst/>
            <a:rect l="l" t="t" r="r" b="b"/>
            <a:pathLst>
              <a:path w="4005457" h="5340609">
                <a:moveTo>
                  <a:pt x="0" y="0"/>
                </a:moveTo>
                <a:lnTo>
                  <a:pt x="4005457" y="0"/>
                </a:lnTo>
                <a:lnTo>
                  <a:pt x="4005457" y="5340609"/>
                </a:lnTo>
                <a:lnTo>
                  <a:pt x="0" y="53406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30537" y="2026357"/>
            <a:ext cx="6299478" cy="88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3"/>
              </a:lnSpc>
              <a:spcBef>
                <a:spcPct val="0"/>
              </a:spcBef>
            </a:pPr>
            <a:r>
              <a:rPr lang="en-US" sz="5095">
                <a:solidFill>
                  <a:srgbClr val="000000"/>
                </a:solidFill>
                <a:latin typeface="Andada Bold"/>
                <a:ea typeface="Andada Bold"/>
                <a:cs typeface="Andada Bold"/>
                <a:sym typeface="Andada Bold"/>
              </a:rPr>
              <a:t>Borgerstein-Mechelen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10C11BC8BF954CA82AA319186DB0CB" ma:contentTypeVersion="38" ma:contentTypeDescription="Creați un document nou." ma:contentTypeScope="" ma:versionID="ef3ce76f326838a15f84eaadb2f2512a">
  <xsd:schema xmlns:xsd="http://www.w3.org/2001/XMLSchema" xmlns:xs="http://www.w3.org/2001/XMLSchema" xmlns:p="http://schemas.microsoft.com/office/2006/metadata/properties" xmlns:ns2="2cd3513a-20ea-4ba6-ab61-2e9b1336a9b7" xmlns:ns3="1f0f7a83-f7da-4aec-84ab-72c02a396fb8" targetNamespace="http://schemas.microsoft.com/office/2006/metadata/properties" ma:root="true" ma:fieldsID="bb55dd50c8360c36da75616360435f99" ns2:_="" ns3:_="">
    <xsd:import namespace="2cd3513a-20ea-4ba6-ab61-2e9b1336a9b7"/>
    <xsd:import namespace="1f0f7a83-f7da-4aec-84ab-72c02a396fb8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d3513a-20ea-4ba6-ab61-2e9b1336a9b7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Etichete imagine" ma:readOnly="false" ma:fieldId="{5cf76f15-5ced-4ddc-b409-7134ff3c332f}" ma:taxonomyMulti="true" ma:sspId="434d86be-12ba-4164-a11b-99b03cae79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f7a83-f7da-4aec-84ab-72c02a396fb8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Partajat c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Partajat cu detalii" ma:internalName="SharedWithDetails" ma:readOnly="true">
      <xsd:simpleType>
        <xsd:restriction base="dms:Note">
          <xsd:maxLength value="255"/>
        </xsd:restriction>
      </xsd:simpleType>
    </xsd:element>
    <xsd:element name="TaxCatchAll" ma:index="43" nillable="true" ma:displayName="Taxonomy Catch All Column" ma:hidden="true" ma:list="{8ea6aba9-6f34-40b1-ada1-b4e38a1af6b8}" ma:internalName="TaxCatchAll" ma:showField="CatchAllData" ma:web="1f0f7a83-f7da-4aec-84ab-72c02a396f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 de conținut"/>
        <xsd:element ref="dc:title" minOccurs="0" maxOccurs="1" ma:index="4" ma:displayName="Titlu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2cd3513a-20ea-4ba6-ab61-2e9b1336a9b7" xsi:nil="true"/>
    <IsNotebookLocked xmlns="2cd3513a-20ea-4ba6-ab61-2e9b1336a9b7" xsi:nil="true"/>
    <FolderType xmlns="2cd3513a-20ea-4ba6-ab61-2e9b1336a9b7" xsi:nil="true"/>
    <Owner xmlns="2cd3513a-20ea-4ba6-ab61-2e9b1336a9b7">
      <UserInfo>
        <DisplayName/>
        <AccountId xsi:nil="true"/>
        <AccountType/>
      </UserInfo>
    </Owner>
    <Members xmlns="2cd3513a-20ea-4ba6-ab61-2e9b1336a9b7">
      <UserInfo>
        <DisplayName/>
        <AccountId xsi:nil="true"/>
        <AccountType/>
      </UserInfo>
    </Members>
    <NotebookType xmlns="2cd3513a-20ea-4ba6-ab61-2e9b1336a9b7" xsi:nil="true"/>
    <CultureName xmlns="2cd3513a-20ea-4ba6-ab61-2e9b1336a9b7" xsi:nil="true"/>
    <Leaders xmlns="2cd3513a-20ea-4ba6-ab61-2e9b1336a9b7">
      <UserInfo>
        <DisplayName/>
        <AccountId xsi:nil="true"/>
        <AccountType/>
      </UserInfo>
    </Leaders>
    <Member_Groups xmlns="2cd3513a-20ea-4ba6-ab61-2e9b1336a9b7">
      <UserInfo>
        <DisplayName/>
        <AccountId xsi:nil="true"/>
        <AccountType/>
      </UserInfo>
    </Member_Groups>
    <Self_Registration_Enabled xmlns="2cd3513a-20ea-4ba6-ab61-2e9b1336a9b7" xsi:nil="true"/>
    <lcf76f155ced4ddcb4097134ff3c332f xmlns="2cd3513a-20ea-4ba6-ab61-2e9b1336a9b7">
      <Terms xmlns="http://schemas.microsoft.com/office/infopath/2007/PartnerControls"/>
    </lcf76f155ced4ddcb4097134ff3c332f>
    <LMS_Mappings xmlns="2cd3513a-20ea-4ba6-ab61-2e9b1336a9b7" xsi:nil="true"/>
    <Invited_Leaders xmlns="2cd3513a-20ea-4ba6-ab61-2e9b1336a9b7" xsi:nil="true"/>
    <DefaultSectionNames xmlns="2cd3513a-20ea-4ba6-ab61-2e9b1336a9b7" xsi:nil="true"/>
    <Is_Collaboration_Space_Locked xmlns="2cd3513a-20ea-4ba6-ab61-2e9b1336a9b7" xsi:nil="true"/>
    <Has_Leaders_Only_SectionGroup xmlns="2cd3513a-20ea-4ba6-ab61-2e9b1336a9b7" xsi:nil="true"/>
    <AppVersion xmlns="2cd3513a-20ea-4ba6-ab61-2e9b1336a9b7" xsi:nil="true"/>
    <TaxCatchAll xmlns="1f0f7a83-f7da-4aec-84ab-72c02a396fb8" xsi:nil="true"/>
    <Invited_Members xmlns="2cd3513a-20ea-4ba6-ab61-2e9b1336a9b7" xsi:nil="true"/>
    <Math_Settings xmlns="2cd3513a-20ea-4ba6-ab61-2e9b1336a9b7" xsi:nil="true"/>
    <Templates xmlns="2cd3513a-20ea-4ba6-ab61-2e9b1336a9b7" xsi:nil="true"/>
    <Distribution_Groups xmlns="2cd3513a-20ea-4ba6-ab61-2e9b1336a9b7" xsi:nil="true"/>
  </documentManagement>
</p:properties>
</file>

<file path=customXml/itemProps1.xml><?xml version="1.0" encoding="utf-8"?>
<ds:datastoreItem xmlns:ds="http://schemas.openxmlformats.org/officeDocument/2006/customXml" ds:itemID="{DAC46501-B43A-452F-8D8B-26EF89C5ACE9}"/>
</file>

<file path=customXml/itemProps2.xml><?xml version="1.0" encoding="utf-8"?>
<ds:datastoreItem xmlns:ds="http://schemas.openxmlformats.org/officeDocument/2006/customXml" ds:itemID="{C80580BE-0DD9-42E0-A56E-936784A653E6}"/>
</file>

<file path=customXml/itemProps3.xml><?xml version="1.0" encoding="utf-8"?>
<ds:datastoreItem xmlns:ds="http://schemas.openxmlformats.org/officeDocument/2006/customXml" ds:itemID="{F1CE56D0-3CCC-4426-99BF-00875943650C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662</Words>
  <Application>Microsoft Office PowerPoint</Application>
  <PresentationFormat>Custom</PresentationFormat>
  <Paragraphs>95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Andada Bold</vt:lpstr>
      <vt:lpstr>Calibri</vt:lpstr>
      <vt:lpstr>Andada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Mobilitate Erasmus + BELGIA</dc:title>
  <cp:lastModifiedBy>myria</cp:lastModifiedBy>
  <cp:revision>2</cp:revision>
  <dcterms:created xsi:type="dcterms:W3CDTF">2006-08-16T00:00:00Z</dcterms:created>
  <dcterms:modified xsi:type="dcterms:W3CDTF">2024-12-06T08:15:08Z</dcterms:modified>
  <dc:identifier>DAF9OGTMNUg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0x0101008F10C11BC8BF954CA82AA319186DB0CB</vt:lpwstr>
  </property>
</Properties>
</file>